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6"/>
  </p:notesMasterIdLst>
  <p:sldIdLst>
    <p:sldId id="256" r:id="rId2"/>
    <p:sldId id="317" r:id="rId3"/>
    <p:sldId id="257" r:id="rId4"/>
    <p:sldId id="259" r:id="rId5"/>
    <p:sldId id="316" r:id="rId6"/>
    <p:sldId id="258" r:id="rId7"/>
    <p:sldId id="260" r:id="rId8"/>
    <p:sldId id="318" r:id="rId9"/>
    <p:sldId id="319" r:id="rId10"/>
    <p:sldId id="320" r:id="rId11"/>
    <p:sldId id="321" r:id="rId12"/>
    <p:sldId id="322" r:id="rId13"/>
    <p:sldId id="323" r:id="rId14"/>
    <p:sldId id="324" r:id="rId15"/>
    <p:sldId id="325" r:id="rId16"/>
    <p:sldId id="261"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315"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268"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38" autoAdjust="0"/>
    <p:restoredTop sz="84510" autoAdjust="0"/>
  </p:normalViewPr>
  <p:slideViewPr>
    <p:cSldViewPr snapToGrid="0">
      <p:cViewPr varScale="1">
        <p:scale>
          <a:sx n="103" d="100"/>
          <a:sy n="103" d="100"/>
        </p:scale>
        <p:origin x="89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201675-5E15-4E49-A8EB-85E6D3C90635}" type="datetimeFigureOut">
              <a:rPr lang="en-US" smtClean="0"/>
              <a:t>12/7/2015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2FD968-B5A3-4A60-B169-C34033E03879}" type="slidenum">
              <a:rPr lang="en-US" smtClean="0"/>
              <a:t>‹#›</a:t>
            </a:fld>
            <a:endParaRPr lang="en-US"/>
          </a:p>
        </p:txBody>
      </p:sp>
    </p:spTree>
    <p:extLst>
      <p:ext uri="{BB962C8B-B14F-4D97-AF65-F5344CB8AC3E}">
        <p14:creationId xmlns:p14="http://schemas.microsoft.com/office/powerpoint/2010/main" val="15086050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Brother</a:t>
            </a:r>
            <a:r>
              <a:rPr lang="en-US" baseline="0" dirty="0" smtClean="0"/>
              <a:t> </a:t>
            </a:r>
            <a:r>
              <a:rPr lang="en-US" baseline="0" dirty="0" err="1" smtClean="0"/>
              <a:t>Hemsley</a:t>
            </a:r>
            <a:r>
              <a:rPr lang="en-US" baseline="0" dirty="0" smtClean="0"/>
              <a:t> reports to the Storehouse Agent Stake President.</a:t>
            </a:r>
            <a:endParaRPr lang="en-US" dirty="0"/>
          </a:p>
        </p:txBody>
      </p:sp>
      <p:sp>
        <p:nvSpPr>
          <p:cNvPr id="4" name="Slide Number Placeholder 3"/>
          <p:cNvSpPr>
            <a:spLocks noGrp="1"/>
          </p:cNvSpPr>
          <p:nvPr>
            <p:ph type="sldNum" sz="quarter" idx="10"/>
          </p:nvPr>
        </p:nvSpPr>
        <p:spPr/>
        <p:txBody>
          <a:bodyPr/>
          <a:lstStyle/>
          <a:p>
            <a:fld id="{782FD968-B5A3-4A60-B169-C34033E03879}" type="slidenum">
              <a:rPr lang="en-US" smtClean="0"/>
              <a:t>4</a:t>
            </a:fld>
            <a:endParaRPr lang="en-US"/>
          </a:p>
        </p:txBody>
      </p:sp>
    </p:spTree>
    <p:extLst>
      <p:ext uri="{BB962C8B-B14F-4D97-AF65-F5344CB8AC3E}">
        <p14:creationId xmlns:p14="http://schemas.microsoft.com/office/powerpoint/2010/main" val="42031483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NCS responsible for prioritizing and routing all different types of traffic (messages</a:t>
            </a:r>
            <a:r>
              <a:rPr lang="en-US" baseline="0" dirty="0" smtClean="0"/>
              <a:t> and information)</a:t>
            </a:r>
          </a:p>
          <a:p>
            <a:endParaRPr lang="en-US" baseline="0" dirty="0" smtClean="0"/>
          </a:p>
          <a:p>
            <a:r>
              <a:rPr lang="en-US" baseline="0" dirty="0" smtClean="0"/>
              <a:t>Emergency calls take precedence over all else</a:t>
            </a:r>
          </a:p>
          <a:p>
            <a:endParaRPr lang="en-US" baseline="0" dirty="0" smtClean="0"/>
          </a:p>
          <a:p>
            <a:r>
              <a:rPr lang="en-US" baseline="0" dirty="0" smtClean="0"/>
              <a:t>Emergency = There is an immediate hazard that will result in serious injury or loss of life.</a:t>
            </a:r>
          </a:p>
          <a:p>
            <a:r>
              <a:rPr lang="en-US" baseline="0" dirty="0" smtClean="0"/>
              <a:t>Priority = A hazardous condition exists or is developing that COULD result in serious injury or death to persons or property.</a:t>
            </a:r>
          </a:p>
          <a:p>
            <a:endParaRPr lang="en-US" baseline="0" dirty="0" smtClean="0"/>
          </a:p>
          <a:p>
            <a:endParaRPr lang="en-US" baseline="0" dirty="0" smtClean="0"/>
          </a:p>
          <a:p>
            <a:r>
              <a:rPr lang="en-US" baseline="0" dirty="0" smtClean="0"/>
              <a:t>Audio:</a:t>
            </a:r>
          </a:p>
          <a:p>
            <a:pPr marL="228600" indent="-228600">
              <a:buAutoNum type="arabicPeriod"/>
            </a:pPr>
            <a:r>
              <a:rPr lang="en-US" baseline="0" dirty="0" smtClean="0"/>
              <a:t>Three stations call in; NCS tells them which order to give their reports</a:t>
            </a:r>
          </a:p>
          <a:p>
            <a:pPr marL="228600" indent="-228600">
              <a:buAutoNum type="arabicPeriod"/>
            </a:pPr>
            <a:r>
              <a:rPr lang="en-US" baseline="0" dirty="0" smtClean="0"/>
              <a:t>NCS asks one station to standby and takes a report from another.</a:t>
            </a:r>
          </a:p>
          <a:p>
            <a:pPr marL="228600" indent="-228600">
              <a:buAutoNum type="arabicPeriod"/>
            </a:pPr>
            <a:r>
              <a:rPr lang="en-US" baseline="0" dirty="0" smtClean="0"/>
              <a:t>Two stations call in, the second with emergency traffic. NCS takes the emergency traffic first.</a:t>
            </a:r>
          </a:p>
          <a:p>
            <a:pPr marL="228600" indent="-228600">
              <a:buAutoNum type="arabicPeriod"/>
            </a:pPr>
            <a:endParaRPr lang="en-US" baseline="0" dirty="0" smtClean="0"/>
          </a:p>
          <a:p>
            <a:pPr marL="228600" indent="-228600">
              <a:buAutoNum type="arabicPeriod"/>
            </a:pPr>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87014A2-153B-429C-A265-2FF4BBC09C54}" type="slidenum">
              <a:rPr lang="en-US" smtClean="0"/>
              <a:t>22</a:t>
            </a:fld>
            <a:endParaRPr lang="en-US"/>
          </a:p>
        </p:txBody>
      </p:sp>
    </p:spTree>
    <p:extLst>
      <p:ext uri="{BB962C8B-B14F-4D97-AF65-F5344CB8AC3E}">
        <p14:creationId xmlns:p14="http://schemas.microsoft.com/office/powerpoint/2010/main" val="6387403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Traffic</a:t>
            </a:r>
            <a:r>
              <a:rPr lang="en-US" baseline="0" dirty="0" smtClean="0"/>
              <a:t> situation require one or two officers to direct traffic…</a:t>
            </a:r>
            <a:endParaRPr lang="en-US" dirty="0"/>
          </a:p>
        </p:txBody>
      </p:sp>
      <p:sp>
        <p:nvSpPr>
          <p:cNvPr id="4" name="Slide Number Placeholder 3"/>
          <p:cNvSpPr>
            <a:spLocks noGrp="1"/>
          </p:cNvSpPr>
          <p:nvPr>
            <p:ph type="sldNum" sz="quarter" idx="10"/>
          </p:nvPr>
        </p:nvSpPr>
        <p:spPr/>
        <p:txBody>
          <a:bodyPr/>
          <a:lstStyle/>
          <a:p>
            <a:fld id="{287014A2-153B-429C-A265-2FF4BBC09C54}" type="slidenum">
              <a:rPr lang="en-US" smtClean="0"/>
              <a:t>23</a:t>
            </a:fld>
            <a:endParaRPr lang="en-US"/>
          </a:p>
        </p:txBody>
      </p:sp>
    </p:spTree>
    <p:extLst>
      <p:ext uri="{BB962C8B-B14F-4D97-AF65-F5344CB8AC3E}">
        <p14:creationId xmlns:p14="http://schemas.microsoft.com/office/powerpoint/2010/main" val="3140518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several</a:t>
            </a:r>
            <a:r>
              <a:rPr lang="en-US" baseline="0" dirty="0" smtClean="0"/>
              <a:t> assistants depending on the situation</a:t>
            </a:r>
            <a:endParaRPr lang="en-US" dirty="0"/>
          </a:p>
        </p:txBody>
      </p:sp>
      <p:sp>
        <p:nvSpPr>
          <p:cNvPr id="4" name="Slide Number Placeholder 3"/>
          <p:cNvSpPr>
            <a:spLocks noGrp="1"/>
          </p:cNvSpPr>
          <p:nvPr>
            <p:ph type="sldNum" sz="quarter" idx="10"/>
          </p:nvPr>
        </p:nvSpPr>
        <p:spPr/>
        <p:txBody>
          <a:bodyPr/>
          <a:lstStyle/>
          <a:p>
            <a:fld id="{287014A2-153B-429C-A265-2FF4BBC09C54}" type="slidenum">
              <a:rPr lang="en-US" smtClean="0"/>
              <a:t>24</a:t>
            </a:fld>
            <a:endParaRPr lang="en-US"/>
          </a:p>
        </p:txBody>
      </p:sp>
    </p:spTree>
    <p:extLst>
      <p:ext uri="{BB962C8B-B14F-4D97-AF65-F5344CB8AC3E}">
        <p14:creationId xmlns:p14="http://schemas.microsoft.com/office/powerpoint/2010/main" val="18668616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NCS also has the</a:t>
            </a:r>
            <a:r>
              <a:rPr lang="en-US" baseline="0" dirty="0" smtClean="0"/>
              <a:t> option of commissioning any number of assistants to help with a net and traffic handling.</a:t>
            </a:r>
          </a:p>
          <a:p>
            <a:endParaRPr lang="en-US" dirty="0" smtClean="0"/>
          </a:p>
          <a:p>
            <a:r>
              <a:rPr lang="en-US" dirty="0" smtClean="0"/>
              <a:t>Traffic Loggers: Incoming and outgoing</a:t>
            </a:r>
          </a:p>
          <a:p>
            <a:endParaRPr lang="en-US" dirty="0" smtClean="0"/>
          </a:p>
          <a:p>
            <a:r>
              <a:rPr lang="en-US" dirty="0" smtClean="0"/>
              <a:t>*Liaisons</a:t>
            </a:r>
          </a:p>
          <a:p>
            <a:r>
              <a:rPr lang="en-US" dirty="0" smtClean="0"/>
              <a:t>Several</a:t>
            </a:r>
            <a:r>
              <a:rPr lang="en-US" baseline="0" dirty="0" smtClean="0"/>
              <a:t> liaisons may be necessary, depending on how many served organizations there are.</a:t>
            </a:r>
          </a:p>
          <a:p>
            <a:r>
              <a:rPr lang="en-US" baseline="0" dirty="0" smtClean="0"/>
              <a:t>There might be a regional net with several stake nets running. A liaison might exist for each stake. </a:t>
            </a:r>
          </a:p>
          <a:p>
            <a:r>
              <a:rPr lang="en-US" baseline="0" dirty="0" smtClean="0"/>
              <a:t>There might be a liaison at the EOC, at BYU-Idaho, at the Red Cross, or any number of other served agencies.</a:t>
            </a:r>
          </a:p>
          <a:p>
            <a:endParaRPr lang="en-US" baseline="0" dirty="0" smtClean="0"/>
          </a:p>
          <a:p>
            <a:r>
              <a:rPr lang="en-US" baseline="0" dirty="0" smtClean="0"/>
              <a:t>Runners</a:t>
            </a:r>
          </a:p>
          <a:p>
            <a:r>
              <a:rPr lang="en-US" baseline="0" dirty="0" smtClean="0"/>
              <a:t>…between rooms or buildings or sites.</a:t>
            </a:r>
          </a:p>
          <a:p>
            <a:r>
              <a:rPr lang="en-US" baseline="0" dirty="0" smtClean="0"/>
              <a:t>Runners may be responsible for deploying radios or replacing dead ones with working ones.</a:t>
            </a:r>
          </a:p>
          <a:p>
            <a:endParaRPr lang="en-US" baseline="0" dirty="0" smtClean="0"/>
          </a:p>
          <a:p>
            <a:r>
              <a:rPr lang="en-US" dirty="0" smtClean="0"/>
              <a:t>NCS needs to have a scribe,</a:t>
            </a:r>
            <a:r>
              <a:rPr lang="en-US" baseline="0" dirty="0" smtClean="0"/>
              <a:t> preferably on-site.</a:t>
            </a:r>
            <a:endParaRPr lang="en-US" dirty="0" smtClean="0"/>
          </a:p>
          <a:p>
            <a:r>
              <a:rPr lang="en-US" dirty="0" smtClean="0"/>
              <a:t>Operators may also need to have a scribe,</a:t>
            </a:r>
            <a:r>
              <a:rPr lang="en-US" baseline="0" dirty="0" smtClean="0"/>
              <a:t> depending on their role.</a:t>
            </a:r>
          </a:p>
          <a:p>
            <a:endParaRPr lang="en-US" baseline="0" dirty="0" smtClean="0"/>
          </a:p>
          <a:p>
            <a:endParaRPr lang="en-US" baseline="0" dirty="0" smtClean="0"/>
          </a:p>
          <a:p>
            <a:pPr marL="228600" indent="-228600">
              <a:buAutoNum type="arabicPeriod"/>
            </a:pPr>
            <a:endParaRPr lang="en-US" dirty="0" smtClean="0"/>
          </a:p>
          <a:p>
            <a:endParaRPr lang="en-US" dirty="0"/>
          </a:p>
        </p:txBody>
      </p:sp>
      <p:sp>
        <p:nvSpPr>
          <p:cNvPr id="4" name="Slide Number Placeholder 3"/>
          <p:cNvSpPr>
            <a:spLocks noGrp="1"/>
          </p:cNvSpPr>
          <p:nvPr>
            <p:ph type="sldNum" sz="quarter" idx="10"/>
          </p:nvPr>
        </p:nvSpPr>
        <p:spPr/>
        <p:txBody>
          <a:bodyPr/>
          <a:lstStyle/>
          <a:p>
            <a:fld id="{287014A2-153B-429C-A265-2FF4BBC09C54}" type="slidenum">
              <a:rPr lang="en-US" smtClean="0"/>
              <a:t>25</a:t>
            </a:fld>
            <a:endParaRPr lang="en-US"/>
          </a:p>
        </p:txBody>
      </p:sp>
    </p:spTree>
    <p:extLst>
      <p:ext uri="{BB962C8B-B14F-4D97-AF65-F5344CB8AC3E}">
        <p14:creationId xmlns:p14="http://schemas.microsoft.com/office/powerpoint/2010/main" val="40500423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Traffic cops</a:t>
            </a:r>
            <a:r>
              <a:rPr lang="en-US" baseline="0" dirty="0" smtClean="0"/>
              <a:t> may be responsible for simply directing all traffic down a pre-determined path.</a:t>
            </a:r>
            <a:endParaRPr lang="en-US" dirty="0" smtClean="0"/>
          </a:p>
          <a:p>
            <a:endParaRPr lang="en-US" dirty="0"/>
          </a:p>
        </p:txBody>
      </p:sp>
      <p:sp>
        <p:nvSpPr>
          <p:cNvPr id="4" name="Slide Number Placeholder 3"/>
          <p:cNvSpPr>
            <a:spLocks noGrp="1"/>
          </p:cNvSpPr>
          <p:nvPr>
            <p:ph type="sldNum" sz="quarter" idx="10"/>
          </p:nvPr>
        </p:nvSpPr>
        <p:spPr/>
        <p:txBody>
          <a:bodyPr/>
          <a:lstStyle/>
          <a:p>
            <a:fld id="{287014A2-153B-429C-A265-2FF4BBC09C54}" type="slidenum">
              <a:rPr lang="en-US" smtClean="0"/>
              <a:t>27</a:t>
            </a:fld>
            <a:endParaRPr lang="en-US"/>
          </a:p>
        </p:txBody>
      </p:sp>
    </p:spTree>
    <p:extLst>
      <p:ext uri="{BB962C8B-B14F-4D97-AF65-F5344CB8AC3E}">
        <p14:creationId xmlns:p14="http://schemas.microsoft.com/office/powerpoint/2010/main" val="9199240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Conversely, traffic patterns</a:t>
            </a:r>
            <a:r>
              <a:rPr lang="en-US" baseline="0" dirty="0" smtClean="0"/>
              <a:t> can be complex and confusing.</a:t>
            </a:r>
          </a:p>
          <a:p>
            <a:endParaRPr lang="en-US" baseline="0" dirty="0" smtClean="0"/>
          </a:p>
        </p:txBody>
      </p:sp>
      <p:sp>
        <p:nvSpPr>
          <p:cNvPr id="4" name="Slide Number Placeholder 3"/>
          <p:cNvSpPr>
            <a:spLocks noGrp="1"/>
          </p:cNvSpPr>
          <p:nvPr>
            <p:ph type="sldNum" sz="quarter" idx="10"/>
          </p:nvPr>
        </p:nvSpPr>
        <p:spPr/>
        <p:txBody>
          <a:bodyPr/>
          <a:lstStyle/>
          <a:p>
            <a:fld id="{287014A2-153B-429C-A265-2FF4BBC09C54}" type="slidenum">
              <a:rPr lang="en-US" smtClean="0"/>
              <a:t>28</a:t>
            </a:fld>
            <a:endParaRPr lang="en-US"/>
          </a:p>
        </p:txBody>
      </p:sp>
    </p:spTree>
    <p:extLst>
      <p:ext uri="{BB962C8B-B14F-4D97-AF65-F5344CB8AC3E}">
        <p14:creationId xmlns:p14="http://schemas.microsoft.com/office/powerpoint/2010/main" val="4263131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officers should remain flexible and agile.</a:t>
            </a:r>
            <a:endParaRPr lang="en-US" dirty="0"/>
          </a:p>
        </p:txBody>
      </p:sp>
      <p:sp>
        <p:nvSpPr>
          <p:cNvPr id="4" name="Slide Number Placeholder 3"/>
          <p:cNvSpPr>
            <a:spLocks noGrp="1"/>
          </p:cNvSpPr>
          <p:nvPr>
            <p:ph type="sldNum" sz="quarter" idx="10"/>
          </p:nvPr>
        </p:nvSpPr>
        <p:spPr/>
        <p:txBody>
          <a:bodyPr/>
          <a:lstStyle/>
          <a:p>
            <a:fld id="{287014A2-153B-429C-A265-2FF4BBC09C54}" type="slidenum">
              <a:rPr lang="en-US" smtClean="0"/>
              <a:t>29</a:t>
            </a:fld>
            <a:endParaRPr lang="en-US"/>
          </a:p>
        </p:txBody>
      </p:sp>
    </p:spTree>
    <p:extLst>
      <p:ext uri="{BB962C8B-B14F-4D97-AF65-F5344CB8AC3E}">
        <p14:creationId xmlns:p14="http://schemas.microsoft.com/office/powerpoint/2010/main" val="13092173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NCS</a:t>
            </a:r>
            <a:r>
              <a:rPr lang="en-US" baseline="0" dirty="0" smtClean="0"/>
              <a:t> also can experience a wide variation of traffic situations on a net.</a:t>
            </a:r>
            <a:endParaRPr lang="en-US" dirty="0" smtClean="0"/>
          </a:p>
          <a:p>
            <a:r>
              <a:rPr lang="en-US" dirty="0" smtClean="0"/>
              <a:t>A net can be a casual, Wednesday evening check-in</a:t>
            </a:r>
            <a:r>
              <a:rPr lang="en-US" baseline="0" dirty="0" smtClean="0"/>
              <a:t>.</a:t>
            </a:r>
          </a:p>
          <a:p>
            <a:r>
              <a:rPr lang="en-US" baseline="0" dirty="0" smtClean="0"/>
              <a:t>Or a fast paced, lots-of-traffic, complex emergency net.</a:t>
            </a:r>
          </a:p>
          <a:p>
            <a:endParaRPr lang="en-US" baseline="0" dirty="0" smtClean="0"/>
          </a:p>
          <a:p>
            <a:r>
              <a:rPr lang="en-US" baseline="0" dirty="0" smtClean="0"/>
              <a:t>Net Control Operators need to remain flexible and agile, adaptable to the needs of the situation.</a:t>
            </a:r>
          </a:p>
          <a:p>
            <a:endParaRPr lang="en-US" dirty="0" smtClean="0"/>
          </a:p>
          <a:p>
            <a:r>
              <a:rPr lang="en-US" baseline="0" dirty="0" smtClean="0"/>
              <a:t>Audio Example:</a:t>
            </a:r>
          </a:p>
          <a:p>
            <a:pPr marL="228600" indent="-228600">
              <a:buAutoNum type="arabicPeriod"/>
            </a:pPr>
            <a:r>
              <a:rPr lang="en-US" baseline="0" dirty="0" smtClean="0"/>
              <a:t>NCS seeks someone to make a phone call</a:t>
            </a:r>
          </a:p>
          <a:p>
            <a:pPr marL="228600" indent="-228600">
              <a:buAutoNum type="arabicPeriod"/>
            </a:pPr>
            <a:r>
              <a:rPr lang="en-US" baseline="0" dirty="0" smtClean="0"/>
              <a:t>NCS asks someone to check for traffic on another repeater</a:t>
            </a:r>
          </a:p>
          <a:p>
            <a:endParaRPr lang="en-US" dirty="0"/>
          </a:p>
        </p:txBody>
      </p:sp>
      <p:sp>
        <p:nvSpPr>
          <p:cNvPr id="4" name="Slide Number Placeholder 3"/>
          <p:cNvSpPr>
            <a:spLocks noGrp="1"/>
          </p:cNvSpPr>
          <p:nvPr>
            <p:ph type="sldNum" sz="quarter" idx="10"/>
          </p:nvPr>
        </p:nvSpPr>
        <p:spPr/>
        <p:txBody>
          <a:bodyPr/>
          <a:lstStyle/>
          <a:p>
            <a:fld id="{287014A2-153B-429C-A265-2FF4BBC09C54}" type="slidenum">
              <a:rPr lang="en-US" smtClean="0"/>
              <a:t>30</a:t>
            </a:fld>
            <a:endParaRPr lang="en-US"/>
          </a:p>
        </p:txBody>
      </p:sp>
    </p:spTree>
    <p:extLst>
      <p:ext uri="{BB962C8B-B14F-4D97-AF65-F5344CB8AC3E}">
        <p14:creationId xmlns:p14="http://schemas.microsoft.com/office/powerpoint/2010/main" val="32527404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Things don’t always go as planned.</a:t>
            </a:r>
          </a:p>
          <a:p>
            <a:r>
              <a:rPr lang="en-US" dirty="0" smtClean="0"/>
              <a:t>Even the best trained officers make mistakes and accidents happen.</a:t>
            </a:r>
            <a:endParaRPr lang="en-US" dirty="0"/>
          </a:p>
        </p:txBody>
      </p:sp>
      <p:sp>
        <p:nvSpPr>
          <p:cNvPr id="4" name="Slide Number Placeholder 3"/>
          <p:cNvSpPr>
            <a:spLocks noGrp="1"/>
          </p:cNvSpPr>
          <p:nvPr>
            <p:ph type="sldNum" sz="quarter" idx="10"/>
          </p:nvPr>
        </p:nvSpPr>
        <p:spPr/>
        <p:txBody>
          <a:bodyPr/>
          <a:lstStyle/>
          <a:p>
            <a:fld id="{287014A2-153B-429C-A265-2FF4BBC09C54}" type="slidenum">
              <a:rPr lang="en-US" smtClean="0"/>
              <a:t>31</a:t>
            </a:fld>
            <a:endParaRPr lang="en-US"/>
          </a:p>
        </p:txBody>
      </p:sp>
    </p:spTree>
    <p:extLst>
      <p:ext uri="{BB962C8B-B14F-4D97-AF65-F5344CB8AC3E}">
        <p14:creationId xmlns:p14="http://schemas.microsoft.com/office/powerpoint/2010/main" val="9872066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Take notes</a:t>
            </a:r>
          </a:p>
          <a:p>
            <a:r>
              <a:rPr lang="en-US" dirty="0" smtClean="0"/>
              <a:t>Conduct personal</a:t>
            </a:r>
            <a:r>
              <a:rPr lang="en-US" baseline="0" dirty="0" smtClean="0"/>
              <a:t> mini lessons-learned sessions after each net.</a:t>
            </a:r>
          </a:p>
          <a:p>
            <a:r>
              <a:rPr lang="en-US" baseline="0" dirty="0" smtClean="0"/>
              <a:t>Record what went well and what did not.</a:t>
            </a:r>
          </a:p>
          <a:p>
            <a:r>
              <a:rPr lang="en-US" baseline="0" dirty="0" smtClean="0"/>
              <a:t>Write down what you would do different.</a:t>
            </a:r>
          </a:p>
          <a:p>
            <a:r>
              <a:rPr lang="en-US" baseline="0" dirty="0" smtClean="0"/>
              <a:t>Review your notes before each net</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87014A2-153B-429C-A265-2FF4BBC09C54}" type="slidenum">
              <a:rPr lang="en-US" smtClean="0"/>
              <a:t>32</a:t>
            </a:fld>
            <a:endParaRPr lang="en-US"/>
          </a:p>
        </p:txBody>
      </p:sp>
    </p:spTree>
    <p:extLst>
      <p:ext uri="{BB962C8B-B14F-4D97-AF65-F5344CB8AC3E}">
        <p14:creationId xmlns:p14="http://schemas.microsoft.com/office/powerpoint/2010/main" val="4255228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Mention also that this team reports to a priesthood</a:t>
            </a:r>
            <a:r>
              <a:rPr lang="en-US" baseline="0" dirty="0" smtClean="0"/>
              <a:t> leader, probably through a Stake ECS or Regional Coordinator.</a:t>
            </a:r>
            <a:endParaRPr lang="en-US" dirty="0"/>
          </a:p>
        </p:txBody>
      </p:sp>
      <p:sp>
        <p:nvSpPr>
          <p:cNvPr id="4" name="Slide Number Placeholder 3"/>
          <p:cNvSpPr>
            <a:spLocks noGrp="1"/>
          </p:cNvSpPr>
          <p:nvPr>
            <p:ph type="sldNum" sz="quarter" idx="10"/>
          </p:nvPr>
        </p:nvSpPr>
        <p:spPr/>
        <p:txBody>
          <a:bodyPr/>
          <a:lstStyle/>
          <a:p>
            <a:fld id="{782FD968-B5A3-4A60-B169-C34033E03879}" type="slidenum">
              <a:rPr lang="en-US" smtClean="0"/>
              <a:t>5</a:t>
            </a:fld>
            <a:endParaRPr lang="en-US"/>
          </a:p>
        </p:txBody>
      </p:sp>
    </p:spTree>
    <p:extLst>
      <p:ext uri="{BB962C8B-B14F-4D97-AF65-F5344CB8AC3E}">
        <p14:creationId xmlns:p14="http://schemas.microsoft.com/office/powerpoint/2010/main" val="6879710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Traffic Cops can exercise some</a:t>
            </a:r>
            <a:r>
              <a:rPr lang="en-US" baseline="0" dirty="0" smtClean="0"/>
              <a:t> humor and still efficiently direct the traffic through their intersection.</a:t>
            </a:r>
            <a:endParaRPr lang="en-US" dirty="0"/>
          </a:p>
        </p:txBody>
      </p:sp>
      <p:sp>
        <p:nvSpPr>
          <p:cNvPr id="4" name="Slide Number Placeholder 3"/>
          <p:cNvSpPr>
            <a:spLocks noGrp="1"/>
          </p:cNvSpPr>
          <p:nvPr>
            <p:ph type="sldNum" sz="quarter" idx="10"/>
          </p:nvPr>
        </p:nvSpPr>
        <p:spPr/>
        <p:txBody>
          <a:bodyPr/>
          <a:lstStyle/>
          <a:p>
            <a:fld id="{287014A2-153B-429C-A265-2FF4BBC09C54}" type="slidenum">
              <a:rPr lang="en-US" smtClean="0"/>
              <a:t>33</a:t>
            </a:fld>
            <a:endParaRPr lang="en-US"/>
          </a:p>
        </p:txBody>
      </p:sp>
    </p:spTree>
    <p:extLst>
      <p:ext uri="{BB962C8B-B14F-4D97-AF65-F5344CB8AC3E}">
        <p14:creationId xmlns:p14="http://schemas.microsoft.com/office/powerpoint/2010/main" val="31005798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Keep the net light</a:t>
            </a:r>
            <a:r>
              <a:rPr lang="en-US" baseline="0" dirty="0" smtClean="0"/>
              <a:t> hearted and humorous, if you can.</a:t>
            </a:r>
          </a:p>
          <a:p>
            <a:r>
              <a:rPr lang="en-US" baseline="0" dirty="0" smtClean="0"/>
              <a:t>Humor can reduce tension and stress.</a:t>
            </a:r>
          </a:p>
          <a:p>
            <a:r>
              <a:rPr lang="en-US" baseline="0" dirty="0" smtClean="0"/>
              <a:t>Remember that there is a time and place for humor. Use it appropriately.</a:t>
            </a:r>
            <a:endParaRPr lang="en-US" dirty="0" smtClean="0"/>
          </a:p>
          <a:p>
            <a:endParaRPr lang="en-US" dirty="0"/>
          </a:p>
        </p:txBody>
      </p:sp>
      <p:sp>
        <p:nvSpPr>
          <p:cNvPr id="4" name="Slide Number Placeholder 3"/>
          <p:cNvSpPr>
            <a:spLocks noGrp="1"/>
          </p:cNvSpPr>
          <p:nvPr>
            <p:ph type="sldNum" sz="quarter" idx="10"/>
          </p:nvPr>
        </p:nvSpPr>
        <p:spPr/>
        <p:txBody>
          <a:bodyPr/>
          <a:lstStyle/>
          <a:p>
            <a:fld id="{287014A2-153B-429C-A265-2FF4BBC09C54}" type="slidenum">
              <a:rPr lang="en-US" smtClean="0"/>
              <a:t>34</a:t>
            </a:fld>
            <a:endParaRPr lang="en-US"/>
          </a:p>
        </p:txBody>
      </p:sp>
    </p:spTree>
    <p:extLst>
      <p:ext uri="{BB962C8B-B14F-4D97-AF65-F5344CB8AC3E}">
        <p14:creationId xmlns:p14="http://schemas.microsoft.com/office/powerpoint/2010/main" val="5839933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Drivers don’t always</a:t>
            </a:r>
            <a:r>
              <a:rPr lang="en-US" baseline="0" dirty="0" smtClean="0"/>
              <a:t> do what they’re supposed to do.</a:t>
            </a:r>
          </a:p>
          <a:p>
            <a:r>
              <a:rPr lang="en-US" baseline="0" dirty="0" smtClean="0"/>
              <a:t>Warnings and even Citations must sometimes be issued to help keep order.</a:t>
            </a:r>
            <a:endParaRPr lang="en-US" dirty="0"/>
          </a:p>
        </p:txBody>
      </p:sp>
      <p:sp>
        <p:nvSpPr>
          <p:cNvPr id="4" name="Slide Number Placeholder 3"/>
          <p:cNvSpPr>
            <a:spLocks noGrp="1"/>
          </p:cNvSpPr>
          <p:nvPr>
            <p:ph type="sldNum" sz="quarter" idx="10"/>
          </p:nvPr>
        </p:nvSpPr>
        <p:spPr/>
        <p:txBody>
          <a:bodyPr/>
          <a:lstStyle/>
          <a:p>
            <a:fld id="{287014A2-153B-429C-A265-2FF4BBC09C54}" type="slidenum">
              <a:rPr lang="en-US" smtClean="0"/>
              <a:t>35</a:t>
            </a:fld>
            <a:endParaRPr lang="en-US"/>
          </a:p>
        </p:txBody>
      </p:sp>
    </p:spTree>
    <p:extLst>
      <p:ext uri="{BB962C8B-B14F-4D97-AF65-F5344CB8AC3E}">
        <p14:creationId xmlns:p14="http://schemas.microsoft.com/office/powerpoint/2010/main" val="18717980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 think we would all prefer that the officer issuing the ticket is cordial.</a:t>
            </a:r>
          </a:p>
          <a:p>
            <a:r>
              <a:rPr lang="en-US" baseline="0" dirty="0" smtClean="0"/>
              <a:t>This picture adequately depicts the type of traffic cop we would all like to avoid!</a:t>
            </a:r>
            <a:endParaRPr lang="en-US" dirty="0"/>
          </a:p>
        </p:txBody>
      </p:sp>
      <p:sp>
        <p:nvSpPr>
          <p:cNvPr id="4" name="Slide Number Placeholder 3"/>
          <p:cNvSpPr>
            <a:spLocks noGrp="1"/>
          </p:cNvSpPr>
          <p:nvPr>
            <p:ph type="sldNum" sz="quarter" idx="10"/>
          </p:nvPr>
        </p:nvSpPr>
        <p:spPr/>
        <p:txBody>
          <a:bodyPr/>
          <a:lstStyle/>
          <a:p>
            <a:fld id="{287014A2-153B-429C-A265-2FF4BBC09C54}" type="slidenum">
              <a:rPr lang="en-US" smtClean="0"/>
              <a:t>36</a:t>
            </a:fld>
            <a:endParaRPr lang="en-US"/>
          </a:p>
        </p:txBody>
      </p:sp>
    </p:spTree>
    <p:extLst>
      <p:ext uri="{BB962C8B-B14F-4D97-AF65-F5344CB8AC3E}">
        <p14:creationId xmlns:p14="http://schemas.microsoft.com/office/powerpoint/2010/main" val="38742298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NCS must maintain net discipline, but it is possible to do without being a Storm Trooper.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As NCS, you set the level of net discipline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If an operator is upset about something, b</a:t>
            </a:r>
            <a:r>
              <a:rPr lang="en-US" dirty="0" smtClean="0"/>
              <a:t>e kind,</a:t>
            </a:r>
            <a:r>
              <a:rPr lang="en-US" baseline="0" dirty="0" smtClean="0"/>
              <a:t> courteous, and helpful.</a:t>
            </a:r>
          </a:p>
          <a:p>
            <a:r>
              <a:rPr lang="en-US" baseline="0" dirty="0" smtClean="0"/>
              <a:t>It is not necessary to agree with an offender, but it is okay to acknowledge that there is a problem or issue.</a:t>
            </a:r>
          </a:p>
          <a:p>
            <a:r>
              <a:rPr lang="en-US" dirty="0" smtClean="0"/>
              <a:t>Perhaps there is another operator that can deal with issue</a:t>
            </a:r>
            <a:r>
              <a:rPr lang="en-US" baseline="0" dirty="0" smtClean="0"/>
              <a:t> on a different frequency, or better yet, off the air.</a:t>
            </a:r>
          </a:p>
          <a:p>
            <a:r>
              <a:rPr lang="en-US" dirty="0" smtClean="0"/>
              <a:t>You might consider asking the</a:t>
            </a:r>
            <a:r>
              <a:rPr lang="en-US" baseline="0" dirty="0" smtClean="0"/>
              <a:t> operator to come to net control and log or act as a runner</a:t>
            </a:r>
            <a:endParaRPr lang="en-US" dirty="0" smtClean="0"/>
          </a:p>
          <a:p>
            <a:endParaRPr lang="en-US" dirty="0" smtClean="0"/>
          </a:p>
          <a:p>
            <a:r>
              <a:rPr lang="en-US" dirty="0" smtClean="0"/>
              <a:t>Adopt phrases like “KB7ITU, I appreciate the</a:t>
            </a:r>
            <a:r>
              <a:rPr lang="en-US" baseline="0" dirty="0" smtClean="0"/>
              <a:t> information</a:t>
            </a:r>
            <a:r>
              <a:rPr lang="en-US" dirty="0" smtClean="0"/>
              <a:t>… the purpose of this net is </a:t>
            </a:r>
            <a:r>
              <a:rPr lang="en-US" baseline="0" dirty="0" smtClean="0"/>
              <a:t>… OK?” and teach them (and everyone else).</a:t>
            </a:r>
          </a:p>
          <a:p>
            <a:r>
              <a:rPr lang="en-US" baseline="0" dirty="0" smtClean="0"/>
              <a:t>If necessary, ask them to standby and come back to them when you get a chance.</a:t>
            </a:r>
          </a:p>
          <a:p>
            <a:endParaRPr lang="en-US" dirty="0" smtClean="0"/>
          </a:p>
          <a:p>
            <a:r>
              <a:rPr lang="en-US" dirty="0" err="1" smtClean="0"/>
              <a:t>Irrate</a:t>
            </a:r>
            <a:r>
              <a:rPr lang="en-US" dirty="0" smtClean="0"/>
              <a:t> Operators</a:t>
            </a:r>
          </a:p>
          <a:p>
            <a:r>
              <a:rPr lang="en-US" dirty="0" smtClean="0"/>
              <a:t>. Do not respond in kind</a:t>
            </a:r>
          </a:p>
          <a:p>
            <a:r>
              <a:rPr lang="en-US" dirty="0" smtClean="0"/>
              <a:t>. Ask them</a:t>
            </a:r>
            <a:r>
              <a:rPr lang="en-US" baseline="0" dirty="0" smtClean="0"/>
              <a:t> to call you (or a helper) on a land line</a:t>
            </a:r>
          </a:p>
          <a:p>
            <a:r>
              <a:rPr lang="en-US" baseline="0" dirty="0" smtClean="0"/>
              <a:t>. Acknowledge the problem; you don’t have to agree</a:t>
            </a:r>
          </a:p>
          <a:p>
            <a:r>
              <a:rPr lang="en-US" baseline="0" dirty="0" smtClean="0"/>
              <a:t>. Ask for reasonable solutions</a:t>
            </a:r>
          </a:p>
          <a:p>
            <a:r>
              <a:rPr lang="en-US" baseline="0" dirty="0" smtClean="0"/>
              <a:t>. You may have to relieve them of the assignment</a:t>
            </a:r>
            <a:endParaRPr lang="en-US" dirty="0" smtClean="0"/>
          </a:p>
          <a:p>
            <a:endParaRPr lang="en-US" dirty="0" smtClean="0"/>
          </a:p>
          <a:p>
            <a:r>
              <a:rPr lang="en-US" baseline="0" dirty="0" smtClean="0"/>
              <a:t>We are striving to be perfect, but none of us are there yet. </a:t>
            </a:r>
          </a:p>
          <a:p>
            <a:r>
              <a:rPr lang="en-US" baseline="0" dirty="0" smtClean="0"/>
              <a:t>Don’t put undo pressure on yourself or others to get there prematurely.</a:t>
            </a:r>
          </a:p>
          <a:p>
            <a:endParaRPr lang="en-US" dirty="0"/>
          </a:p>
        </p:txBody>
      </p:sp>
      <p:sp>
        <p:nvSpPr>
          <p:cNvPr id="4" name="Slide Number Placeholder 3"/>
          <p:cNvSpPr>
            <a:spLocks noGrp="1"/>
          </p:cNvSpPr>
          <p:nvPr>
            <p:ph type="sldNum" sz="quarter" idx="10"/>
          </p:nvPr>
        </p:nvSpPr>
        <p:spPr/>
        <p:txBody>
          <a:bodyPr/>
          <a:lstStyle/>
          <a:p>
            <a:fld id="{287014A2-153B-429C-A265-2FF4BBC09C54}" type="slidenum">
              <a:rPr lang="en-US" smtClean="0"/>
              <a:t>37</a:t>
            </a:fld>
            <a:endParaRPr lang="en-US"/>
          </a:p>
        </p:txBody>
      </p:sp>
    </p:spTree>
    <p:extLst>
      <p:ext uri="{BB962C8B-B14F-4D97-AF65-F5344CB8AC3E}">
        <p14:creationId xmlns:p14="http://schemas.microsoft.com/office/powerpoint/2010/main" val="31624007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Sometimes, in the absence of an officer, pedestrians can step in and help reduce</a:t>
            </a:r>
            <a:r>
              <a:rPr lang="en-US" baseline="0" dirty="0" smtClean="0"/>
              <a:t> the chaos until a sworn official arrives.</a:t>
            </a:r>
            <a:endParaRPr lang="en-US" dirty="0"/>
          </a:p>
        </p:txBody>
      </p:sp>
      <p:sp>
        <p:nvSpPr>
          <p:cNvPr id="4" name="Slide Number Placeholder 3"/>
          <p:cNvSpPr>
            <a:spLocks noGrp="1"/>
          </p:cNvSpPr>
          <p:nvPr>
            <p:ph type="sldNum" sz="quarter" idx="10"/>
          </p:nvPr>
        </p:nvSpPr>
        <p:spPr/>
        <p:txBody>
          <a:bodyPr/>
          <a:lstStyle/>
          <a:p>
            <a:fld id="{287014A2-153B-429C-A265-2FF4BBC09C54}" type="slidenum">
              <a:rPr lang="en-US" smtClean="0"/>
              <a:t>38</a:t>
            </a:fld>
            <a:endParaRPr lang="en-US"/>
          </a:p>
        </p:txBody>
      </p:sp>
    </p:spTree>
    <p:extLst>
      <p:ext uri="{BB962C8B-B14F-4D97-AF65-F5344CB8AC3E}">
        <p14:creationId xmlns:p14="http://schemas.microsoft.com/office/powerpoint/2010/main" val="15449750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NCS is not on frequency, does that mean that the net does not happen?</a:t>
            </a:r>
          </a:p>
          <a:p>
            <a:endParaRPr lang="en-US" dirty="0" smtClean="0"/>
          </a:p>
          <a:p>
            <a:r>
              <a:rPr lang="en-US" dirty="0" smtClean="0"/>
              <a:t>As</a:t>
            </a:r>
            <a:r>
              <a:rPr lang="en-US" baseline="0" dirty="0" smtClean="0"/>
              <a:t> a bystander, you have the net until an assigned NCS arrives. However, commanding signals should win out.</a:t>
            </a:r>
          </a:p>
          <a:p>
            <a:r>
              <a:rPr lang="en-US" baseline="0" dirty="0" smtClean="0"/>
              <a:t>When given the choice between an experienced NCS with a week signal and an inexperienced NCS with a strong signal, choose the stronger signal.</a:t>
            </a:r>
          </a:p>
          <a:p>
            <a:endParaRPr lang="en-US" dirty="0" smtClean="0"/>
          </a:p>
          <a:p>
            <a:r>
              <a:rPr lang="en-US" dirty="0" smtClean="0"/>
              <a:t>Audio</a:t>
            </a:r>
            <a:r>
              <a:rPr lang="en-US" baseline="0" dirty="0" smtClean="0"/>
              <a:t> Example:</a:t>
            </a:r>
          </a:p>
          <a:p>
            <a:r>
              <a:rPr lang="en-US" baseline="0" dirty="0" smtClean="0"/>
              <a:t>Ted is operating as net control of a directed net. Some un-directed traffic comes through and someone, not NCS, calls for net discipline.</a:t>
            </a:r>
          </a:p>
          <a:p>
            <a:r>
              <a:rPr lang="en-US" baseline="0" dirty="0" smtClean="0"/>
              <a:t>Ted thinks they’re talking about him, too, and stops transmitting until another operator reminds him that he, Ted, is NCS, where he picks up right where he left off.</a:t>
            </a:r>
            <a:endParaRPr lang="en-US" dirty="0"/>
          </a:p>
        </p:txBody>
      </p:sp>
      <p:sp>
        <p:nvSpPr>
          <p:cNvPr id="4" name="Slide Number Placeholder 3"/>
          <p:cNvSpPr>
            <a:spLocks noGrp="1"/>
          </p:cNvSpPr>
          <p:nvPr>
            <p:ph type="sldNum" sz="quarter" idx="10"/>
          </p:nvPr>
        </p:nvSpPr>
        <p:spPr/>
        <p:txBody>
          <a:bodyPr/>
          <a:lstStyle/>
          <a:p>
            <a:fld id="{287014A2-153B-429C-A265-2FF4BBC09C54}" type="slidenum">
              <a:rPr lang="en-US" smtClean="0"/>
              <a:t>39</a:t>
            </a:fld>
            <a:endParaRPr lang="en-US"/>
          </a:p>
        </p:txBody>
      </p:sp>
    </p:spTree>
    <p:extLst>
      <p:ext uri="{BB962C8B-B14F-4D97-AF65-F5344CB8AC3E}">
        <p14:creationId xmlns:p14="http://schemas.microsoft.com/office/powerpoint/2010/main" val="875869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Ready = preambles, logs, forms, pens/pencils,</a:t>
            </a:r>
            <a:r>
              <a:rPr lang="en-US" baseline="0" dirty="0" smtClean="0"/>
              <a:t> rosters, and other aids out and at hand.</a:t>
            </a:r>
          </a:p>
          <a:p>
            <a:r>
              <a:rPr lang="en-US" baseline="0" dirty="0" smtClean="0"/>
              <a:t>Marty will cover some of these in more detail.</a:t>
            </a:r>
          </a:p>
          <a:p>
            <a:endParaRPr lang="en-US" baseline="0" dirty="0" smtClean="0"/>
          </a:p>
          <a:p>
            <a:r>
              <a:rPr lang="en-US" dirty="0" smtClean="0"/>
              <a:t>Ask a family member</a:t>
            </a:r>
            <a:r>
              <a:rPr lang="en-US" baseline="0" dirty="0" smtClean="0"/>
              <a:t> to answer the phone or door; turn the ringer off if necessary.</a:t>
            </a:r>
          </a:p>
          <a:p>
            <a:r>
              <a:rPr lang="en-US" baseline="0" dirty="0" smtClean="0"/>
              <a:t>Turn down the volume on other radios or scanners and electronics</a:t>
            </a:r>
          </a:p>
          <a:p>
            <a:endParaRPr lang="en-US" baseline="0" dirty="0" smtClean="0"/>
          </a:p>
          <a:p>
            <a:r>
              <a:rPr lang="en-US" baseline="0" dirty="0" smtClean="0"/>
              <a:t>Rig:</a:t>
            </a:r>
          </a:p>
          <a:p>
            <a:r>
              <a:rPr lang="en-US" baseline="0" dirty="0" smtClean="0"/>
              <a:t>. Are you on the right frequency?</a:t>
            </a:r>
          </a:p>
          <a:p>
            <a:r>
              <a:rPr lang="en-US" baseline="0" dirty="0" smtClean="0"/>
              <a:t>. Is the tone and offset properly set?</a:t>
            </a:r>
          </a:p>
          <a:p>
            <a:r>
              <a:rPr lang="en-US" baseline="0" dirty="0" smtClean="0"/>
              <a:t>. Are you connected to the correct antenna?</a:t>
            </a:r>
          </a:p>
          <a:p>
            <a:r>
              <a:rPr lang="en-US" baseline="0" dirty="0" smtClean="0"/>
              <a:t>. Is everything in working order?</a:t>
            </a:r>
          </a:p>
          <a:p>
            <a:endParaRPr lang="en-US" baseline="0" dirty="0" smtClean="0"/>
          </a:p>
          <a:p>
            <a:r>
              <a:rPr lang="en-US" baseline="0" dirty="0" smtClean="0"/>
              <a:t>Accuracy vs. Speed</a:t>
            </a:r>
          </a:p>
          <a:p>
            <a:r>
              <a:rPr lang="en-US" baseline="0" dirty="0" smtClean="0"/>
              <a:t>. It is more important to get the message across accurately than it is to get it quickly.</a:t>
            </a:r>
          </a:p>
          <a:p>
            <a:r>
              <a:rPr lang="en-US" baseline="0" dirty="0" smtClean="0"/>
              <a:t>. If you find yourself making mistakes or operators are asking for fills, slow down.</a:t>
            </a:r>
          </a:p>
          <a:p>
            <a:endParaRPr lang="en-US" baseline="0" dirty="0" smtClean="0"/>
          </a:p>
          <a:p>
            <a:r>
              <a:rPr lang="en-US" baseline="0" dirty="0" smtClean="0"/>
              <a:t>Contingency</a:t>
            </a:r>
          </a:p>
          <a:p>
            <a:r>
              <a:rPr lang="en-US" baseline="0" dirty="0" smtClean="0"/>
              <a:t>. Do you have a backup NCS assigned?</a:t>
            </a:r>
          </a:p>
          <a:p>
            <a:r>
              <a:rPr lang="en-US" baseline="0" dirty="0" smtClean="0"/>
              <a:t>. If you’re logging on a computer, what if it crashes?</a:t>
            </a:r>
          </a:p>
          <a:p>
            <a:r>
              <a:rPr lang="en-US" baseline="0" dirty="0" smtClean="0"/>
              <a:t>. Do you have another radio you can switch to?</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87014A2-153B-429C-A265-2FF4BBC09C54}" type="slidenum">
              <a:rPr lang="en-US" smtClean="0"/>
              <a:t>42</a:t>
            </a:fld>
            <a:endParaRPr lang="en-US"/>
          </a:p>
        </p:txBody>
      </p:sp>
    </p:spTree>
    <p:extLst>
      <p:ext uri="{BB962C8B-B14F-4D97-AF65-F5344CB8AC3E}">
        <p14:creationId xmlns:p14="http://schemas.microsoft.com/office/powerpoint/2010/main" val="16674707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“This is Hart Shelter, go ahead Net Control” = 2.5</a:t>
            </a:r>
            <a:r>
              <a:rPr lang="en-US" baseline="0" dirty="0" smtClean="0"/>
              <a:t> seconds to say</a:t>
            </a:r>
          </a:p>
          <a:p>
            <a:pPr marL="0" marR="0" lvl="1" indent="0" algn="l" defTabSz="914400" rtl="0" eaLnBrk="1" fontAlgn="auto" latinLnBrk="0" hangingPunct="1">
              <a:lnSpc>
                <a:spcPct val="100000"/>
              </a:lnSpc>
              <a:spcBef>
                <a:spcPts val="0"/>
              </a:spcBef>
              <a:spcAft>
                <a:spcPts val="0"/>
              </a:spcAft>
              <a:buClrTx/>
              <a:buSzTx/>
              <a:buFontTx/>
              <a:buNone/>
              <a:tabLst/>
              <a:defRPr/>
            </a:pPr>
            <a:r>
              <a:rPr lang="en-US" baseline="0" dirty="0" smtClean="0"/>
              <a:t>“Hart Shelter” = .75 seconds</a:t>
            </a:r>
          </a:p>
          <a:p>
            <a:pPr marL="0" marR="0" lvl="1" indent="0" algn="l" defTabSz="914400" rtl="0" eaLnBrk="1" fontAlgn="auto" latinLnBrk="0" hangingPunct="1">
              <a:lnSpc>
                <a:spcPct val="100000"/>
              </a:lnSpc>
              <a:spcBef>
                <a:spcPts val="0"/>
              </a:spcBef>
              <a:spcAft>
                <a:spcPts val="0"/>
              </a:spcAft>
              <a:buClrTx/>
              <a:buSzTx/>
              <a:buFontTx/>
              <a:buNone/>
              <a:tabLst/>
              <a:defRPr/>
            </a:pPr>
            <a:r>
              <a:rPr lang="en-US" baseline="0" dirty="0" smtClean="0"/>
              <a:t>Over the course of 30 exchanges, this simple adjustment saves almost 1 minute of time.</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There is only one net control. If there is a double—two</a:t>
            </a:r>
            <a:r>
              <a:rPr lang="en-US" baseline="0" dirty="0" smtClean="0"/>
              <a:t> stakes calling net control simultaneously—and net control responds with “Net Control”, to whom is net control responding? In order to eliminate confusion, net control responds with the calling station’s identifier.</a:t>
            </a:r>
            <a:endParaRPr lang="en-US" dirty="0"/>
          </a:p>
        </p:txBody>
      </p:sp>
      <p:sp>
        <p:nvSpPr>
          <p:cNvPr id="4" name="Slide Number Placeholder 3"/>
          <p:cNvSpPr>
            <a:spLocks noGrp="1"/>
          </p:cNvSpPr>
          <p:nvPr>
            <p:ph type="sldNum" sz="quarter" idx="10"/>
          </p:nvPr>
        </p:nvSpPr>
        <p:spPr/>
        <p:txBody>
          <a:bodyPr/>
          <a:lstStyle/>
          <a:p>
            <a:fld id="{63A6D448-DF0B-4526-8799-907CD7B227D1}" type="slidenum">
              <a:rPr lang="en-US" smtClean="0"/>
              <a:pPr/>
              <a:t>43</a:t>
            </a:fld>
            <a:endParaRPr lang="en-US"/>
          </a:p>
        </p:txBody>
      </p:sp>
    </p:spTree>
    <p:extLst>
      <p:ext uri="{BB962C8B-B14F-4D97-AF65-F5344CB8AC3E}">
        <p14:creationId xmlns:p14="http://schemas.microsoft.com/office/powerpoint/2010/main" val="13515747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written above, about 20 seconds.</a:t>
            </a:r>
          </a:p>
          <a:p>
            <a:r>
              <a:rPr lang="en-US" dirty="0" smtClean="0"/>
              <a:t>The</a:t>
            </a:r>
            <a:r>
              <a:rPr lang="en-US" baseline="0" dirty="0" smtClean="0"/>
              <a:t> exchange can easily take twice as long, or longer, if this format is not followed.</a:t>
            </a:r>
          </a:p>
          <a:p>
            <a:endParaRPr lang="en-US" dirty="0" smtClean="0"/>
          </a:p>
        </p:txBody>
      </p:sp>
      <p:sp>
        <p:nvSpPr>
          <p:cNvPr id="4" name="Slide Number Placeholder 3"/>
          <p:cNvSpPr>
            <a:spLocks noGrp="1"/>
          </p:cNvSpPr>
          <p:nvPr>
            <p:ph type="sldNum" sz="quarter" idx="10"/>
          </p:nvPr>
        </p:nvSpPr>
        <p:spPr/>
        <p:txBody>
          <a:bodyPr/>
          <a:lstStyle/>
          <a:p>
            <a:fld id="{63A6D448-DF0B-4526-8799-907CD7B227D1}" type="slidenum">
              <a:rPr lang="en-US" smtClean="0"/>
              <a:pPr/>
              <a:t>44</a:t>
            </a:fld>
            <a:endParaRPr lang="en-US"/>
          </a:p>
        </p:txBody>
      </p:sp>
    </p:spTree>
    <p:extLst>
      <p:ext uri="{BB962C8B-B14F-4D97-AF65-F5344CB8AC3E}">
        <p14:creationId xmlns:p14="http://schemas.microsoft.com/office/powerpoint/2010/main" val="2037403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Backup NCS?</a:t>
            </a:r>
          </a:p>
          <a:p>
            <a:r>
              <a:rPr lang="en-US" dirty="0" smtClean="0"/>
              <a:t>Alternate</a:t>
            </a:r>
            <a:r>
              <a:rPr lang="en-US" baseline="0" dirty="0" smtClean="0"/>
              <a:t> frequency?</a:t>
            </a:r>
            <a:endParaRPr lang="en-US" dirty="0"/>
          </a:p>
        </p:txBody>
      </p:sp>
      <p:sp>
        <p:nvSpPr>
          <p:cNvPr id="4" name="Slide Number Placeholder 3"/>
          <p:cNvSpPr>
            <a:spLocks noGrp="1"/>
          </p:cNvSpPr>
          <p:nvPr>
            <p:ph type="sldNum" sz="quarter" idx="10"/>
          </p:nvPr>
        </p:nvSpPr>
        <p:spPr/>
        <p:txBody>
          <a:bodyPr/>
          <a:lstStyle/>
          <a:p>
            <a:fld id="{B25310F0-22F4-44BC-9418-29B3E40774BE}" type="slidenum">
              <a:rPr lang="en-US" smtClean="0"/>
              <a:t>8</a:t>
            </a:fld>
            <a:endParaRPr lang="en-US"/>
          </a:p>
        </p:txBody>
      </p:sp>
    </p:spTree>
    <p:extLst>
      <p:ext uri="{BB962C8B-B14F-4D97-AF65-F5344CB8AC3E}">
        <p14:creationId xmlns:p14="http://schemas.microsoft.com/office/powerpoint/2010/main" val="5723858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Watch</a:t>
            </a:r>
            <a:r>
              <a:rPr lang="en-US" baseline="0" dirty="0" smtClean="0"/>
              <a:t> YouTube video, 1:45 – 5:00</a:t>
            </a:r>
          </a:p>
          <a:p>
            <a:endParaRPr lang="en-US" dirty="0"/>
          </a:p>
        </p:txBody>
      </p:sp>
      <p:sp>
        <p:nvSpPr>
          <p:cNvPr id="4" name="Slide Number Placeholder 3"/>
          <p:cNvSpPr>
            <a:spLocks noGrp="1"/>
          </p:cNvSpPr>
          <p:nvPr>
            <p:ph type="sldNum" sz="quarter" idx="10"/>
          </p:nvPr>
        </p:nvSpPr>
        <p:spPr/>
        <p:txBody>
          <a:bodyPr/>
          <a:lstStyle/>
          <a:p>
            <a:fld id="{287014A2-153B-429C-A265-2FF4BBC09C54}" type="slidenum">
              <a:rPr lang="en-US" smtClean="0"/>
              <a:t>46</a:t>
            </a:fld>
            <a:endParaRPr lang="en-US"/>
          </a:p>
        </p:txBody>
      </p:sp>
    </p:spTree>
    <p:extLst>
      <p:ext uri="{BB962C8B-B14F-4D97-AF65-F5344CB8AC3E}">
        <p14:creationId xmlns:p14="http://schemas.microsoft.com/office/powerpoint/2010/main" val="22144360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do you think is happening?</a:t>
            </a:r>
          </a:p>
          <a:p>
            <a:endParaRPr lang="en-US" dirty="0" smtClean="0"/>
          </a:p>
          <a:p>
            <a:r>
              <a:rPr lang="en-US" dirty="0" smtClean="0"/>
              <a:t>What would you do and/or what would you say?</a:t>
            </a:r>
          </a:p>
          <a:p>
            <a:endParaRPr lang="en-US" dirty="0"/>
          </a:p>
        </p:txBody>
      </p:sp>
      <p:sp>
        <p:nvSpPr>
          <p:cNvPr id="4" name="Slide Number Placeholder 3"/>
          <p:cNvSpPr>
            <a:spLocks noGrp="1"/>
          </p:cNvSpPr>
          <p:nvPr>
            <p:ph type="sldNum" sz="quarter" idx="10"/>
          </p:nvPr>
        </p:nvSpPr>
        <p:spPr/>
        <p:txBody>
          <a:bodyPr/>
          <a:lstStyle/>
          <a:p>
            <a:fld id="{287014A2-153B-429C-A265-2FF4BBC09C54}" type="slidenum">
              <a:rPr lang="en-US" smtClean="0"/>
              <a:t>47</a:t>
            </a:fld>
            <a:endParaRPr lang="en-US"/>
          </a:p>
        </p:txBody>
      </p:sp>
    </p:spTree>
    <p:extLst>
      <p:ext uri="{BB962C8B-B14F-4D97-AF65-F5344CB8AC3E}">
        <p14:creationId xmlns:p14="http://schemas.microsoft.com/office/powerpoint/2010/main" val="30177542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7014A2-153B-429C-A265-2FF4BBC09C54}" type="slidenum">
              <a:rPr lang="en-US" smtClean="0"/>
              <a:t>48</a:t>
            </a:fld>
            <a:endParaRPr lang="en-US"/>
          </a:p>
        </p:txBody>
      </p:sp>
    </p:spTree>
    <p:extLst>
      <p:ext uri="{BB962C8B-B14F-4D97-AF65-F5344CB8AC3E}">
        <p14:creationId xmlns:p14="http://schemas.microsoft.com/office/powerpoint/2010/main" val="14394346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a:t>
            </a:r>
            <a:r>
              <a:rPr lang="en-US" baseline="0" dirty="0" smtClean="0"/>
              <a:t> not spend time trying to decipher the doubles. Handle the operators you hear and then call for more check ins.</a:t>
            </a:r>
          </a:p>
          <a:p>
            <a:endParaRPr lang="en-US" dirty="0"/>
          </a:p>
        </p:txBody>
      </p:sp>
      <p:sp>
        <p:nvSpPr>
          <p:cNvPr id="4" name="Slide Number Placeholder 3"/>
          <p:cNvSpPr>
            <a:spLocks noGrp="1"/>
          </p:cNvSpPr>
          <p:nvPr>
            <p:ph type="sldNum" sz="quarter" idx="10"/>
          </p:nvPr>
        </p:nvSpPr>
        <p:spPr/>
        <p:txBody>
          <a:bodyPr/>
          <a:lstStyle/>
          <a:p>
            <a:fld id="{287014A2-153B-429C-A265-2FF4BBC09C54}" type="slidenum">
              <a:rPr lang="en-US" smtClean="0"/>
              <a:t>52</a:t>
            </a:fld>
            <a:endParaRPr lang="en-US"/>
          </a:p>
        </p:txBody>
      </p:sp>
    </p:spTree>
    <p:extLst>
      <p:ext uri="{BB962C8B-B14F-4D97-AF65-F5344CB8AC3E}">
        <p14:creationId xmlns:p14="http://schemas.microsoft.com/office/powerpoint/2010/main" val="13588655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7014A2-153B-429C-A265-2FF4BBC09C54}" type="slidenum">
              <a:rPr lang="en-US" smtClean="0"/>
              <a:t>56</a:t>
            </a:fld>
            <a:endParaRPr lang="en-US"/>
          </a:p>
        </p:txBody>
      </p:sp>
    </p:spTree>
    <p:extLst>
      <p:ext uri="{BB962C8B-B14F-4D97-AF65-F5344CB8AC3E}">
        <p14:creationId xmlns:p14="http://schemas.microsoft.com/office/powerpoint/2010/main" val="42694338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okay</a:t>
            </a:r>
            <a:r>
              <a:rPr lang="en-US" baseline="0" dirty="0" smtClean="0"/>
              <a:t> for an operator to offer occasional help, but this message seems to be an on-going, blanket, “I’m looking for additional work” type of advertisement.</a:t>
            </a:r>
            <a:endParaRPr lang="en-US" dirty="0"/>
          </a:p>
        </p:txBody>
      </p:sp>
      <p:sp>
        <p:nvSpPr>
          <p:cNvPr id="4" name="Slide Number Placeholder 3"/>
          <p:cNvSpPr>
            <a:spLocks noGrp="1"/>
          </p:cNvSpPr>
          <p:nvPr>
            <p:ph type="sldNum" sz="quarter" idx="10"/>
          </p:nvPr>
        </p:nvSpPr>
        <p:spPr/>
        <p:txBody>
          <a:bodyPr/>
          <a:lstStyle/>
          <a:p>
            <a:fld id="{287014A2-153B-429C-A265-2FF4BBC09C54}" type="slidenum">
              <a:rPr lang="en-US" smtClean="0"/>
              <a:t>58</a:t>
            </a:fld>
            <a:endParaRPr lang="en-US"/>
          </a:p>
        </p:txBody>
      </p:sp>
    </p:spTree>
    <p:extLst>
      <p:ext uri="{BB962C8B-B14F-4D97-AF65-F5344CB8AC3E}">
        <p14:creationId xmlns:p14="http://schemas.microsoft.com/office/powerpoint/2010/main" val="31700013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NCS has a weak</a:t>
            </a:r>
            <a:r>
              <a:rPr lang="en-US" baseline="0" dirty="0" smtClean="0"/>
              <a:t> signal into the repeater, it will only be exacerbated by simplex operation.</a:t>
            </a:r>
            <a:endParaRPr lang="en-US" dirty="0"/>
          </a:p>
        </p:txBody>
      </p:sp>
      <p:sp>
        <p:nvSpPr>
          <p:cNvPr id="4" name="Slide Number Placeholder 3"/>
          <p:cNvSpPr>
            <a:spLocks noGrp="1"/>
          </p:cNvSpPr>
          <p:nvPr>
            <p:ph type="sldNum" sz="quarter" idx="10"/>
          </p:nvPr>
        </p:nvSpPr>
        <p:spPr/>
        <p:txBody>
          <a:bodyPr/>
          <a:lstStyle/>
          <a:p>
            <a:fld id="{287014A2-153B-429C-A265-2FF4BBC09C54}" type="slidenum">
              <a:rPr lang="en-US" smtClean="0"/>
              <a:t>62</a:t>
            </a:fld>
            <a:endParaRPr lang="en-US"/>
          </a:p>
        </p:txBody>
      </p:sp>
    </p:spTree>
    <p:extLst>
      <p:ext uri="{BB962C8B-B14F-4D97-AF65-F5344CB8AC3E}">
        <p14:creationId xmlns:p14="http://schemas.microsoft.com/office/powerpoint/2010/main" val="31475068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a good idea to reiterate the name of the net periodically.</a:t>
            </a:r>
            <a:r>
              <a:rPr lang="en-US" baseline="0" dirty="0" smtClean="0"/>
              <a:t> You can do this when you identify yourself every 10 minutes:</a:t>
            </a:r>
          </a:p>
          <a:p>
            <a:r>
              <a:rPr lang="en-US" baseline="0" dirty="0" smtClean="0"/>
              <a:t>“This is AK7ME, net control for the Rigby Region ERC net.”</a:t>
            </a:r>
          </a:p>
          <a:p>
            <a:r>
              <a:rPr lang="en-US" baseline="0" dirty="0" smtClean="0"/>
              <a:t>When on a repeater, the repeater will identify itself every 10 minutes, a good reminder for you to do so, also.</a:t>
            </a:r>
          </a:p>
          <a:p>
            <a:endParaRPr lang="en-US" dirty="0" smtClean="0"/>
          </a:p>
        </p:txBody>
      </p:sp>
      <p:sp>
        <p:nvSpPr>
          <p:cNvPr id="4" name="Slide Number Placeholder 3"/>
          <p:cNvSpPr>
            <a:spLocks noGrp="1"/>
          </p:cNvSpPr>
          <p:nvPr>
            <p:ph type="sldNum" sz="quarter" idx="10"/>
          </p:nvPr>
        </p:nvSpPr>
        <p:spPr/>
        <p:txBody>
          <a:bodyPr/>
          <a:lstStyle/>
          <a:p>
            <a:fld id="{B25310F0-22F4-44BC-9418-29B3E40774BE}" type="slidenum">
              <a:rPr lang="en-US" smtClean="0"/>
              <a:t>12</a:t>
            </a:fld>
            <a:endParaRPr lang="en-US"/>
          </a:p>
        </p:txBody>
      </p:sp>
    </p:spTree>
    <p:extLst>
      <p:ext uri="{BB962C8B-B14F-4D97-AF65-F5344CB8AC3E}">
        <p14:creationId xmlns:p14="http://schemas.microsoft.com/office/powerpoint/2010/main" val="457182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NCS</a:t>
            </a:r>
            <a:r>
              <a:rPr lang="en-US" baseline="0" dirty="0" smtClean="0"/>
              <a:t> compared to a traffic cop:</a:t>
            </a:r>
          </a:p>
          <a:p>
            <a:r>
              <a:rPr lang="en-US" baseline="0" dirty="0" smtClean="0"/>
              <a:t>Responsible for one intersection</a:t>
            </a:r>
          </a:p>
          <a:p>
            <a:r>
              <a:rPr lang="en-US" baseline="0" dirty="0" smtClean="0"/>
              <a:t>Commanding, visible position</a:t>
            </a:r>
          </a:p>
          <a:p>
            <a:endParaRPr lang="en-US" dirty="0"/>
          </a:p>
        </p:txBody>
      </p:sp>
      <p:sp>
        <p:nvSpPr>
          <p:cNvPr id="4" name="Slide Number Placeholder 3"/>
          <p:cNvSpPr>
            <a:spLocks noGrp="1"/>
          </p:cNvSpPr>
          <p:nvPr>
            <p:ph type="sldNum" sz="quarter" idx="10"/>
          </p:nvPr>
        </p:nvSpPr>
        <p:spPr/>
        <p:txBody>
          <a:bodyPr/>
          <a:lstStyle/>
          <a:p>
            <a:fld id="{287014A2-153B-429C-A265-2FF4BBC09C54}" type="slidenum">
              <a:rPr lang="en-US" smtClean="0"/>
              <a:t>17</a:t>
            </a:fld>
            <a:endParaRPr lang="en-US"/>
          </a:p>
        </p:txBody>
      </p:sp>
    </p:spTree>
    <p:extLst>
      <p:ext uri="{BB962C8B-B14F-4D97-AF65-F5344CB8AC3E}">
        <p14:creationId xmlns:p14="http://schemas.microsoft.com/office/powerpoint/2010/main" val="9152563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NCS:</a:t>
            </a:r>
          </a:p>
          <a:p>
            <a:r>
              <a:rPr lang="en-US" dirty="0" smtClean="0"/>
              <a:t>Responsible</a:t>
            </a:r>
            <a:r>
              <a:rPr lang="en-US" baseline="0" dirty="0" smtClean="0"/>
              <a:t> for one net</a:t>
            </a:r>
          </a:p>
          <a:p>
            <a:r>
              <a:rPr lang="en-US" baseline="0" dirty="0" smtClean="0"/>
              <a:t>Commanding signal</a:t>
            </a:r>
          </a:p>
          <a:p>
            <a:endParaRPr lang="en-US" dirty="0" smtClean="0"/>
          </a:p>
          <a:p>
            <a:r>
              <a:rPr lang="en-US" dirty="0" smtClean="0"/>
              <a:t>On</a:t>
            </a:r>
            <a:r>
              <a:rPr lang="en-US" baseline="0" dirty="0" smtClean="0"/>
              <a:t> an HF net, I heard NCS say, “Net Control acknowledges VE3RTM”.</a:t>
            </a:r>
          </a:p>
          <a:p>
            <a:r>
              <a:rPr lang="en-US" baseline="0" dirty="0" smtClean="0"/>
              <a:t>Use first person: “Roger, VE3RTM”</a:t>
            </a:r>
          </a:p>
          <a:p>
            <a:r>
              <a:rPr lang="en-US" baseline="0" dirty="0" smtClean="0"/>
              <a:t>You are in charge; everyone knows it. Act like it.</a:t>
            </a:r>
          </a:p>
          <a:p>
            <a:endParaRPr lang="en-US" baseline="0" dirty="0" smtClean="0"/>
          </a:p>
          <a:p>
            <a:r>
              <a:rPr lang="en-US" baseline="0" dirty="0" smtClean="0"/>
              <a:t>Can you image the traffic cop glancing to the sidewalk to get approval from the sergeant before waving through any vehicles? Where will the vehicles begin to look?</a:t>
            </a:r>
          </a:p>
          <a:p>
            <a:endParaRPr lang="en-US" dirty="0"/>
          </a:p>
        </p:txBody>
      </p:sp>
      <p:sp>
        <p:nvSpPr>
          <p:cNvPr id="4" name="Slide Number Placeholder 3"/>
          <p:cNvSpPr>
            <a:spLocks noGrp="1"/>
          </p:cNvSpPr>
          <p:nvPr>
            <p:ph type="sldNum" sz="quarter" idx="10"/>
          </p:nvPr>
        </p:nvSpPr>
        <p:spPr/>
        <p:txBody>
          <a:bodyPr/>
          <a:lstStyle/>
          <a:p>
            <a:fld id="{287014A2-153B-429C-A265-2FF4BBC09C54}" type="slidenum">
              <a:rPr lang="en-US" smtClean="0"/>
              <a:t>18</a:t>
            </a:fld>
            <a:endParaRPr lang="en-US"/>
          </a:p>
        </p:txBody>
      </p:sp>
    </p:spTree>
    <p:extLst>
      <p:ext uri="{BB962C8B-B14F-4D97-AF65-F5344CB8AC3E}">
        <p14:creationId xmlns:p14="http://schemas.microsoft.com/office/powerpoint/2010/main" val="8261391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Traffic</a:t>
            </a:r>
            <a:r>
              <a:rPr lang="en-US" baseline="0" dirty="0" smtClean="0"/>
              <a:t> cop responsible for prioritizing and routing different types of traffic</a:t>
            </a:r>
          </a:p>
          <a:p>
            <a:endParaRPr lang="en-US" baseline="0" dirty="0" smtClean="0"/>
          </a:p>
          <a:p>
            <a:r>
              <a:rPr lang="en-US" baseline="0" dirty="0" smtClean="0"/>
              <a:t>Truck loads of lumber</a:t>
            </a:r>
            <a:endParaRPr lang="en-US" dirty="0"/>
          </a:p>
        </p:txBody>
      </p:sp>
      <p:sp>
        <p:nvSpPr>
          <p:cNvPr id="4" name="Slide Number Placeholder 3"/>
          <p:cNvSpPr>
            <a:spLocks noGrp="1"/>
          </p:cNvSpPr>
          <p:nvPr>
            <p:ph type="sldNum" sz="quarter" idx="10"/>
          </p:nvPr>
        </p:nvSpPr>
        <p:spPr/>
        <p:txBody>
          <a:bodyPr/>
          <a:lstStyle/>
          <a:p>
            <a:fld id="{287014A2-153B-429C-A265-2FF4BBC09C54}" type="slidenum">
              <a:rPr lang="en-US" smtClean="0"/>
              <a:t>19</a:t>
            </a:fld>
            <a:endParaRPr lang="en-US"/>
          </a:p>
        </p:txBody>
      </p:sp>
    </p:spTree>
    <p:extLst>
      <p:ext uri="{BB962C8B-B14F-4D97-AF65-F5344CB8AC3E}">
        <p14:creationId xmlns:p14="http://schemas.microsoft.com/office/powerpoint/2010/main" val="18344955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Traffic</a:t>
            </a:r>
            <a:r>
              <a:rPr lang="en-US" baseline="0" dirty="0" smtClean="0"/>
              <a:t> cop responsible for prioritizing and routing different types of traffic</a:t>
            </a:r>
            <a:endParaRPr lang="en-US" dirty="0" smtClean="0"/>
          </a:p>
          <a:p>
            <a:endParaRPr lang="en-US" dirty="0" smtClean="0"/>
          </a:p>
          <a:p>
            <a:r>
              <a:rPr lang="en-US" dirty="0" smtClean="0"/>
              <a:t>Families</a:t>
            </a:r>
            <a:r>
              <a:rPr lang="en-US" baseline="0" dirty="0" smtClean="0"/>
              <a:t> headed for Disneyland</a:t>
            </a:r>
          </a:p>
          <a:p>
            <a:endParaRPr lang="en-US" dirty="0"/>
          </a:p>
        </p:txBody>
      </p:sp>
      <p:sp>
        <p:nvSpPr>
          <p:cNvPr id="4" name="Slide Number Placeholder 3"/>
          <p:cNvSpPr>
            <a:spLocks noGrp="1"/>
          </p:cNvSpPr>
          <p:nvPr>
            <p:ph type="sldNum" sz="quarter" idx="10"/>
          </p:nvPr>
        </p:nvSpPr>
        <p:spPr/>
        <p:txBody>
          <a:bodyPr/>
          <a:lstStyle/>
          <a:p>
            <a:fld id="{287014A2-153B-429C-A265-2FF4BBC09C54}" type="slidenum">
              <a:rPr lang="en-US" smtClean="0"/>
              <a:t>20</a:t>
            </a:fld>
            <a:endParaRPr lang="en-US"/>
          </a:p>
        </p:txBody>
      </p:sp>
    </p:spTree>
    <p:extLst>
      <p:ext uri="{BB962C8B-B14F-4D97-AF65-F5344CB8AC3E}">
        <p14:creationId xmlns:p14="http://schemas.microsoft.com/office/powerpoint/2010/main" val="2627027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Traffic</a:t>
            </a:r>
            <a:r>
              <a:rPr lang="en-US" baseline="0" dirty="0" smtClean="0"/>
              <a:t> cop responsible for prioritizing and routing different types of traffic</a:t>
            </a:r>
            <a:endParaRPr lang="en-US" dirty="0" smtClean="0"/>
          </a:p>
          <a:p>
            <a:endParaRPr lang="en-US" dirty="0" smtClean="0"/>
          </a:p>
          <a:p>
            <a:r>
              <a:rPr lang="en-US" dirty="0" smtClean="0"/>
              <a:t>Emergency vehicles with lights flashing and sirens blaring.</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87014A2-153B-429C-A265-2FF4BBC09C54}" type="slidenum">
              <a:rPr lang="en-US" smtClean="0"/>
              <a:t>21</a:t>
            </a:fld>
            <a:endParaRPr lang="en-US"/>
          </a:p>
        </p:txBody>
      </p:sp>
    </p:spTree>
    <p:extLst>
      <p:ext uri="{BB962C8B-B14F-4D97-AF65-F5344CB8AC3E}">
        <p14:creationId xmlns:p14="http://schemas.microsoft.com/office/powerpoint/2010/main" val="31988751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12801" y="3042200"/>
            <a:ext cx="10242551" cy="1523495"/>
          </a:xfrm>
        </p:spPr>
        <p:txBody>
          <a:bodyPr>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973666" y="4719936"/>
            <a:ext cx="10242551"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5556" y="177010"/>
            <a:ext cx="7460888" cy="2718591"/>
          </a:xfrm>
          <a:prstGeom prst="rect">
            <a:avLst/>
          </a:prstGeom>
          <a:effectLst>
            <a:glow rad="76200">
              <a:schemeClr val="tx1">
                <a:alpha val="40000"/>
              </a:schemeClr>
            </a:glow>
          </a:effectLst>
        </p:spPr>
      </p:pic>
    </p:spTree>
    <p:extLst>
      <p:ext uri="{BB962C8B-B14F-4D97-AF65-F5344CB8AC3E}">
        <p14:creationId xmlns:p14="http://schemas.microsoft.com/office/powerpoint/2010/main" val="3707399223"/>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12801" y="3042200"/>
            <a:ext cx="10242551" cy="1523495"/>
          </a:xfrm>
        </p:spPr>
        <p:txBody>
          <a:bodyPr>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973666" y="4719936"/>
            <a:ext cx="10242551"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889506838"/>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825625" y="649805"/>
            <a:ext cx="9390944"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825273" y="4344989"/>
            <a:ext cx="9390944"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962732" y="2355850"/>
            <a:ext cx="10253485"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0" i="1" u="none" strike="noStrike" kern="0" cap="none" spc="-150" normalizeH="0" baseline="0" noProof="0" dirty="0" smtClean="0">
                <a:ln w="3175">
                  <a:noFill/>
                </a:ln>
                <a:gradFill flip="none" rotWithShape="1">
                  <a:gsLst>
                    <a:gs pos="0">
                      <a:schemeClr val="tx1">
                        <a:lumMod val="65000"/>
                      </a:schemeClr>
                    </a:gs>
                    <a:gs pos="50000">
                      <a:schemeClr val="tx1"/>
                    </a:gs>
                  </a:gsLst>
                  <a:lin ang="5400000" scaled="1"/>
                  <a:tileRect/>
                </a:gradFill>
                <a:effectLst>
                  <a:outerShdw blurRad="50800" dist="38100" dir="2700000" algn="tl" rotWithShape="0">
                    <a:prstClr val="black">
                      <a:alpha val="40000"/>
                    </a:prstClr>
                  </a:outerShdw>
                  <a:reflection blurRad="6350" stA="55000" endA="300" endPos="45500" dir="5400000" sy="-100000" algn="bl" rotWithShape="0"/>
                </a:effectLst>
                <a:uLnTx/>
                <a:uFillTx/>
                <a:latin typeface="+mn-lt"/>
                <a:ea typeface="+mn-ea"/>
                <a:cs typeface="Arial" charset="0"/>
              </a:defRPr>
            </a:lvl1pPr>
          </a:lstStyle>
          <a:p>
            <a:pPr lvl="0"/>
            <a:r>
              <a:rPr lang="en-US" dirty="0" smtClean="0"/>
              <a:t>click to…</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01760" y="5745201"/>
            <a:ext cx="3129280" cy="1140244"/>
          </a:xfrm>
          <a:prstGeom prst="rect">
            <a:avLst/>
          </a:prstGeom>
          <a:effectLst>
            <a:glow rad="38100">
              <a:srgbClr val="CCECFF">
                <a:alpha val="56863"/>
              </a:srgbClr>
            </a:glow>
          </a:effectLst>
        </p:spPr>
      </p:pic>
    </p:spTree>
    <p:extLst>
      <p:ext uri="{BB962C8B-B14F-4D97-AF65-F5344CB8AC3E}">
        <p14:creationId xmlns:p14="http://schemas.microsoft.com/office/powerpoint/2010/main" val="288998942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825625" y="649805"/>
            <a:ext cx="9390944"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825273" y="4344989"/>
            <a:ext cx="9390944"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962732" y="2355850"/>
            <a:ext cx="10253485"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0" i="1" u="none" strike="noStrike" kern="0" cap="none" spc="-150" normalizeH="0" baseline="0" noProof="0" dirty="0" smtClean="0">
                <a:ln w="3175">
                  <a:noFill/>
                </a:ln>
                <a:gradFill flip="none" rotWithShape="1">
                  <a:gsLst>
                    <a:gs pos="0">
                      <a:schemeClr val="tx1">
                        <a:lumMod val="65000"/>
                      </a:schemeClr>
                    </a:gs>
                    <a:gs pos="50000">
                      <a:schemeClr val="tx1"/>
                    </a:gs>
                  </a:gsLst>
                  <a:lin ang="5400000" scaled="1"/>
                  <a:tileRect/>
                </a:gradFill>
                <a:effectLst>
                  <a:outerShdw blurRad="50800" dist="38100" dir="2700000" algn="tl" rotWithShape="0">
                    <a:prstClr val="black">
                      <a:alpha val="40000"/>
                    </a:prstClr>
                  </a:outerShdw>
                  <a:reflection blurRad="6350" stA="55000" endA="300" endPos="45500" dir="5400000" sy="-100000" algn="bl" rotWithShape="0"/>
                </a:effectLst>
                <a:uLnTx/>
                <a:uFillTx/>
                <a:latin typeface="+mn-lt"/>
                <a:ea typeface="+mn-ea"/>
                <a:cs typeface="Arial" charset="0"/>
              </a:defRPr>
            </a:lvl1pPr>
          </a:lstStyle>
          <a:p>
            <a:pPr lvl="0"/>
            <a:r>
              <a:rPr lang="en-US" dirty="0" smtClean="0"/>
              <a:t>click to…</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01760" y="5745201"/>
            <a:ext cx="3129280" cy="1140244"/>
          </a:xfrm>
          <a:prstGeom prst="rect">
            <a:avLst/>
          </a:prstGeom>
          <a:effectLst>
            <a:glow rad="38100">
              <a:srgbClr val="CCECFF">
                <a:alpha val="56863"/>
              </a:srgbClr>
            </a:glow>
          </a:effectLst>
        </p:spPr>
      </p:pic>
    </p:spTree>
    <p:extLst>
      <p:ext uri="{BB962C8B-B14F-4D97-AF65-F5344CB8AC3E}">
        <p14:creationId xmlns:p14="http://schemas.microsoft.com/office/powerpoint/2010/main" val="193469016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508000" y="1411552"/>
            <a:ext cx="11176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01760" y="5745201"/>
            <a:ext cx="3129280" cy="1140244"/>
          </a:xfrm>
          <a:prstGeom prst="rect">
            <a:avLst/>
          </a:prstGeom>
          <a:effectLst>
            <a:glow rad="38100">
              <a:srgbClr val="CCECFF">
                <a:alpha val="56863"/>
              </a:srgbClr>
            </a:glow>
          </a:effectLst>
        </p:spPr>
      </p:pic>
    </p:spTree>
    <p:extLst>
      <p:ext uri="{BB962C8B-B14F-4D97-AF65-F5344CB8AC3E}">
        <p14:creationId xmlns:p14="http://schemas.microsoft.com/office/powerpoint/2010/main" val="1924012317"/>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508000" y="1412875"/>
            <a:ext cx="11176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01760" y="5745201"/>
            <a:ext cx="3129280" cy="1140244"/>
          </a:xfrm>
          <a:prstGeom prst="rect">
            <a:avLst/>
          </a:prstGeom>
          <a:effectLst>
            <a:glow rad="38100">
              <a:srgbClr val="CCECFF">
                <a:alpha val="56863"/>
              </a:srgbClr>
            </a:glow>
          </a:effectLst>
        </p:spPr>
      </p:pic>
    </p:spTree>
    <p:extLst>
      <p:ext uri="{BB962C8B-B14F-4D97-AF65-F5344CB8AC3E}">
        <p14:creationId xmlns:p14="http://schemas.microsoft.com/office/powerpoint/2010/main" val="860309014"/>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8000" y="1411553"/>
            <a:ext cx="5486400" cy="1742015"/>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97600" y="1411553"/>
            <a:ext cx="5486400" cy="1742015"/>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01760" y="5745201"/>
            <a:ext cx="3129280" cy="1140244"/>
          </a:xfrm>
          <a:prstGeom prst="rect">
            <a:avLst/>
          </a:prstGeom>
          <a:effectLst>
            <a:glow rad="38100">
              <a:srgbClr val="CCECFF">
                <a:alpha val="56863"/>
              </a:srgbClr>
            </a:glow>
          </a:effectLst>
        </p:spPr>
      </p:pic>
    </p:spTree>
    <p:extLst>
      <p:ext uri="{BB962C8B-B14F-4D97-AF65-F5344CB8AC3E}">
        <p14:creationId xmlns:p14="http://schemas.microsoft.com/office/powerpoint/2010/main" val="229922654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8000" y="1757802"/>
            <a:ext cx="5486400"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999" y="2174875"/>
            <a:ext cx="54864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4642" y="1757802"/>
            <a:ext cx="5489359"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490632"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01760" y="5745201"/>
            <a:ext cx="3129280" cy="1140244"/>
          </a:xfrm>
          <a:prstGeom prst="rect">
            <a:avLst/>
          </a:prstGeom>
          <a:effectLst>
            <a:glow rad="38100">
              <a:srgbClr val="CCECFF">
                <a:alpha val="56863"/>
              </a:srgbClr>
            </a:glow>
          </a:effectLst>
        </p:spPr>
      </p:pic>
    </p:spTree>
    <p:extLst>
      <p:ext uri="{BB962C8B-B14F-4D97-AF65-F5344CB8AC3E}">
        <p14:creationId xmlns:p14="http://schemas.microsoft.com/office/powerpoint/2010/main" val="1537907480"/>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01760" y="5745201"/>
            <a:ext cx="3129280" cy="1140244"/>
          </a:xfrm>
          <a:prstGeom prst="rect">
            <a:avLst/>
          </a:prstGeom>
          <a:effectLst>
            <a:glow rad="38100">
              <a:srgbClr val="CCECFF">
                <a:alpha val="56863"/>
              </a:srgbClr>
            </a:glow>
          </a:effectLst>
        </p:spPr>
      </p:pic>
    </p:spTree>
    <p:extLst>
      <p:ext uri="{BB962C8B-B14F-4D97-AF65-F5344CB8AC3E}">
        <p14:creationId xmlns:p14="http://schemas.microsoft.com/office/powerpoint/2010/main" val="22719001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01760" y="5745201"/>
            <a:ext cx="3129280" cy="1140244"/>
          </a:xfrm>
          <a:prstGeom prst="rect">
            <a:avLst/>
          </a:prstGeom>
          <a:effectLst>
            <a:glow rad="38100">
              <a:srgbClr val="CCECFF">
                <a:alpha val="56863"/>
              </a:srgbClr>
            </a:glow>
          </a:effectLst>
        </p:spPr>
      </p:pic>
    </p:spTree>
    <p:extLst>
      <p:ext uri="{BB962C8B-B14F-4D97-AF65-F5344CB8AC3E}">
        <p14:creationId xmlns:p14="http://schemas.microsoft.com/office/powerpoint/2010/main" val="2625979246"/>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01760" y="5745201"/>
            <a:ext cx="3129280" cy="1140244"/>
          </a:xfrm>
          <a:prstGeom prst="rect">
            <a:avLst/>
          </a:prstGeom>
          <a:effectLst>
            <a:glow rad="38100">
              <a:srgbClr val="CCECFF">
                <a:alpha val="56863"/>
              </a:srgbClr>
            </a:glow>
          </a:effectLst>
        </p:spPr>
      </p:pic>
    </p:spTree>
    <p:extLst>
      <p:ext uri="{BB962C8B-B14F-4D97-AF65-F5344CB8AC3E}">
        <p14:creationId xmlns:p14="http://schemas.microsoft.com/office/powerpoint/2010/main" val="955404436"/>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8000" y="230189"/>
            <a:ext cx="11176000" cy="664797"/>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0" y="1412876"/>
            <a:ext cx="11176000" cy="2135969"/>
          </a:xfrm>
          <a:prstGeom prst="rect">
            <a:avLst/>
          </a:prstGeom>
        </p:spPr>
        <p:txBody>
          <a:bodyPr vert="horz"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4367837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4"/>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5"/>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5"/>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5"/>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5"/>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3.xml"/><Relationship Id="rId7" Type="http://schemas.openxmlformats.org/officeDocument/2006/relationships/image" Target="../media/image8.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jpeg"/><Relationship Id="rId5" Type="http://schemas.openxmlformats.org/officeDocument/2006/relationships/image" Target="../media/image9.jpg"/><Relationship Id="rId4" Type="http://schemas.openxmlformats.org/officeDocument/2006/relationships/notesSlide" Target="../notesSlides/notesSlide10.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4.jpeg"/></Relationships>
</file>

<file path=ppt/slides/_rels/slide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3.xml"/><Relationship Id="rId7" Type="http://schemas.openxmlformats.org/officeDocument/2006/relationships/image" Target="../media/image20.jpe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7.jpg"/><Relationship Id="rId5" Type="http://schemas.openxmlformats.org/officeDocument/2006/relationships/image" Target="../media/image19.jpeg"/><Relationship Id="rId4" Type="http://schemas.openxmlformats.org/officeDocument/2006/relationships/notesSlide" Target="../notesSlides/notesSlide17.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1.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5.jpg"/><Relationship Id="rId5" Type="http://schemas.openxmlformats.org/officeDocument/2006/relationships/image" Target="../media/image24.jpeg"/><Relationship Id="rId4" Type="http://schemas.openxmlformats.org/officeDocument/2006/relationships/notesSlide" Target="../notesSlides/notesSlide24.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1.png"/><Relationship Id="rId5" Type="http://schemas.openxmlformats.org/officeDocument/2006/relationships/image" Target="../media/image26.jpg"/><Relationship Id="rId4" Type="http://schemas.openxmlformats.org/officeDocument/2006/relationships/notesSlide" Target="../notesSlides/notesSlide2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29.jpeg"/><Relationship Id="rId4" Type="http://schemas.openxmlformats.org/officeDocument/2006/relationships/image" Target="../media/image28.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slideLayout" Target="../slideLayouts/slideLayout3.xml"/><Relationship Id="rId7" Type="http://schemas.openxmlformats.org/officeDocument/2006/relationships/image" Target="../media/image31.gif"/><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hyperlink" Target="https://www.youtube.com/watch?v=L6jYgqLyIPw" TargetMode="External"/><Relationship Id="rId5" Type="http://schemas.openxmlformats.org/officeDocument/2006/relationships/image" Target="../media/image11.png"/><Relationship Id="rId4" Type="http://schemas.openxmlformats.org/officeDocument/2006/relationships/notesSlide" Target="../notesSlides/notesSlide3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t>ERC Net Control Training</a:t>
            </a:r>
            <a:endParaRPr lang="en-US" dirty="0"/>
          </a:p>
        </p:txBody>
      </p:sp>
      <p:sp>
        <p:nvSpPr>
          <p:cNvPr id="3" name="Subtitle 2"/>
          <p:cNvSpPr>
            <a:spLocks noGrp="1"/>
          </p:cNvSpPr>
          <p:nvPr>
            <p:ph type="subTitle" idx="1"/>
          </p:nvPr>
        </p:nvSpPr>
        <p:spPr/>
        <p:txBody>
          <a:bodyPr/>
          <a:lstStyle/>
          <a:p>
            <a:pPr algn="ctr"/>
            <a:r>
              <a:rPr lang="en-US" dirty="0"/>
              <a:t>Idaho Falls Bishops’ Storehouse</a:t>
            </a:r>
          </a:p>
          <a:p>
            <a:pPr algn="ctr"/>
            <a:r>
              <a:rPr lang="en-US" dirty="0" smtClean="0"/>
              <a:t>10 March 2015</a:t>
            </a:r>
          </a:p>
        </p:txBody>
      </p:sp>
    </p:spTree>
    <p:extLst>
      <p:ext uri="{BB962C8B-B14F-4D97-AF65-F5344CB8AC3E}">
        <p14:creationId xmlns:p14="http://schemas.microsoft.com/office/powerpoint/2010/main" val="121552040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508000" y="230189"/>
            <a:ext cx="11176000" cy="886396"/>
          </a:xfrm>
          <a:prstGeom prst="rect">
            <a:avLst/>
          </a:prstGeom>
        </p:spPr>
        <p:txBody>
          <a:bodyPr/>
          <a:lst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sz="6400" dirty="0"/>
              <a:t>What am I supposed to </a:t>
            </a:r>
            <a:r>
              <a:rPr lang="en-US" sz="6400" dirty="0" smtClean="0"/>
              <a:t>do?</a:t>
            </a:r>
            <a:endParaRPr lang="en-US" sz="6400" dirty="0"/>
          </a:p>
        </p:txBody>
      </p:sp>
      <p:sp>
        <p:nvSpPr>
          <p:cNvPr id="4" name="Content Placeholder 5"/>
          <p:cNvSpPr txBox="1">
            <a:spLocks/>
          </p:cNvSpPr>
          <p:nvPr/>
        </p:nvSpPr>
        <p:spPr>
          <a:xfrm>
            <a:off x="609600" y="1397000"/>
            <a:ext cx="11176000" cy="4165600"/>
          </a:xfrm>
          <a:prstGeom prst="rect">
            <a:avLst/>
          </a:prstGeom>
          <a:solidFill>
            <a:schemeClr val="tx1"/>
          </a:solidFill>
          <a:ln>
            <a:solidFill>
              <a:schemeClr val="bg1"/>
            </a:solidFill>
          </a:ln>
        </p:spPr>
        <p:txBody>
          <a:bodyPr/>
          <a:lstStyle>
            <a:lvl1pPr marL="396875" indent="-396875" algn="l" defTabSz="914363" rtl="0" eaLnBrk="1" latinLnBrk="0" hangingPunct="1">
              <a:lnSpc>
                <a:spcPct val="90000"/>
              </a:lnSpc>
              <a:spcBef>
                <a:spcPct val="20000"/>
              </a:spcBef>
              <a:buFontTx/>
              <a:buBlip>
                <a:blip r:embed="rId2"/>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3"/>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667" dirty="0">
                <a:solidFill>
                  <a:schemeClr val="bg1"/>
                </a:solidFill>
                <a:latin typeface="Courier New" panose="02070309020205020404" pitchFamily="49" charset="0"/>
                <a:cs typeface="Courier New" panose="02070309020205020404" pitchFamily="49" charset="0"/>
              </a:rPr>
              <a:t>Net members are encouraged to check in to the net on emergency power (separated from the grid) whenever possible in order to "test" emergency power sources. This net is directed by net control station AK7ME.</a:t>
            </a:r>
          </a:p>
          <a:p>
            <a:pPr marL="0" indent="0">
              <a:buNone/>
            </a:pPr>
            <a:endParaRPr lang="en-US" sz="2667" dirty="0">
              <a:solidFill>
                <a:schemeClr val="bg1"/>
              </a:solidFill>
              <a:latin typeface="Courier New" panose="02070309020205020404" pitchFamily="49" charset="0"/>
              <a:cs typeface="Courier New" panose="02070309020205020404" pitchFamily="49" charset="0"/>
            </a:endParaRPr>
          </a:p>
          <a:p>
            <a:pPr marL="0" indent="0">
              <a:buNone/>
            </a:pPr>
            <a:r>
              <a:rPr lang="en-US" sz="2667" dirty="0">
                <a:solidFill>
                  <a:schemeClr val="bg1"/>
                </a:solidFill>
                <a:latin typeface="Courier New" panose="02070309020205020404" pitchFamily="49" charset="0"/>
                <a:cs typeface="Courier New" panose="02070309020205020404" pitchFamily="49" charset="0"/>
              </a:rPr>
              <a:t>Please do not transmit unless directed to do so by Net Control. Relay information for stations not heard by Net Control will be accepted from other operators at any time. If you have relay information, so indicate by using the word "relay" and your </a:t>
            </a:r>
            <a:r>
              <a:rPr lang="en-US" sz="2667" dirty="0" err="1">
                <a:solidFill>
                  <a:schemeClr val="bg1"/>
                </a:solidFill>
                <a:latin typeface="Courier New" panose="02070309020205020404" pitchFamily="49" charset="0"/>
                <a:cs typeface="Courier New" panose="02070309020205020404" pitchFamily="49" charset="0"/>
              </a:rPr>
              <a:t>callsign</a:t>
            </a:r>
            <a:r>
              <a:rPr lang="en-US" sz="2667" dirty="0">
                <a:solidFill>
                  <a:schemeClr val="bg1"/>
                </a:solidFill>
                <a:latin typeface="Courier New" panose="02070309020205020404" pitchFamily="49" charset="0"/>
                <a:cs typeface="Courier New" panose="02070309020205020404" pitchFamily="49" charset="0"/>
              </a:rPr>
              <a:t>.</a:t>
            </a:r>
            <a:endParaRPr lang="en-US" sz="2667" b="1" i="1" dirty="0">
              <a:solidFill>
                <a:srgbClr val="FF0000"/>
              </a:solidFill>
              <a:latin typeface="Courier New" panose="02070309020205020404" pitchFamily="49" charset="0"/>
              <a:cs typeface="Courier New" panose="02070309020205020404" pitchFamily="49" charset="0"/>
            </a:endParaRPr>
          </a:p>
          <a:p>
            <a:pPr marL="0" indent="0">
              <a:buNone/>
            </a:pPr>
            <a:endParaRPr lang="en-US" sz="2667" b="1" i="1" dirty="0">
              <a:solidFill>
                <a:srgbClr val="FF0000"/>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4277944357"/>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508000" y="230189"/>
            <a:ext cx="11176000" cy="886396"/>
          </a:xfrm>
          <a:prstGeom prst="rect">
            <a:avLst/>
          </a:prstGeom>
        </p:spPr>
        <p:txBody>
          <a:bodyPr/>
          <a:lst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sz="6400" dirty="0" smtClean="0"/>
              <a:t>How do I handle traffic?</a:t>
            </a:r>
            <a:endParaRPr lang="en-US" sz="6400" dirty="0"/>
          </a:p>
        </p:txBody>
      </p:sp>
      <p:sp>
        <p:nvSpPr>
          <p:cNvPr id="4" name="Content Placeholder 5"/>
          <p:cNvSpPr txBox="1">
            <a:spLocks/>
          </p:cNvSpPr>
          <p:nvPr/>
        </p:nvSpPr>
        <p:spPr>
          <a:xfrm>
            <a:off x="609600" y="1295400"/>
            <a:ext cx="11176000" cy="3048000"/>
          </a:xfrm>
          <a:prstGeom prst="rect">
            <a:avLst/>
          </a:prstGeom>
          <a:solidFill>
            <a:schemeClr val="tx1"/>
          </a:solidFill>
          <a:ln>
            <a:solidFill>
              <a:schemeClr val="bg1"/>
            </a:solidFill>
          </a:ln>
        </p:spPr>
        <p:txBody>
          <a:bodyPr/>
          <a:lstStyle>
            <a:lvl1pPr marL="396875" indent="-396875" algn="l" defTabSz="914363" rtl="0" eaLnBrk="1" latinLnBrk="0" hangingPunct="1">
              <a:lnSpc>
                <a:spcPct val="90000"/>
              </a:lnSpc>
              <a:spcBef>
                <a:spcPct val="20000"/>
              </a:spcBef>
              <a:buFontTx/>
              <a:buBlip>
                <a:blip r:embed="rId2"/>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3"/>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667" dirty="0">
                <a:solidFill>
                  <a:schemeClr val="bg1"/>
                </a:solidFill>
                <a:latin typeface="Courier New" panose="02070309020205020404" pitchFamily="49" charset="0"/>
                <a:cs typeface="Courier New" panose="02070309020205020404" pitchFamily="49" charset="0"/>
              </a:rPr>
              <a:t>This net will respond to emergency traffic at anytime. If you have emergency traffic, use the word "emergency" to break the net proceedings.</a:t>
            </a:r>
          </a:p>
          <a:p>
            <a:pPr marL="0" indent="0">
              <a:buNone/>
            </a:pPr>
            <a:endParaRPr lang="en-US" sz="2667" dirty="0">
              <a:solidFill>
                <a:schemeClr val="bg1"/>
              </a:solidFill>
              <a:latin typeface="Courier New" panose="02070309020205020404" pitchFamily="49" charset="0"/>
              <a:cs typeface="Courier New" panose="02070309020205020404" pitchFamily="49" charset="0"/>
            </a:endParaRPr>
          </a:p>
          <a:p>
            <a:pPr marL="0" indent="0">
              <a:buNone/>
            </a:pPr>
            <a:r>
              <a:rPr lang="en-US" sz="2667" dirty="0">
                <a:solidFill>
                  <a:schemeClr val="bg1"/>
                </a:solidFill>
                <a:latin typeface="Courier New" panose="02070309020205020404" pitchFamily="49" charset="0"/>
                <a:cs typeface="Courier New" panose="02070309020205020404" pitchFamily="49" charset="0"/>
              </a:rPr>
              <a:t>Routine traffic should be listed during the roll call when your stake is called. If there is any "Priority" traffic, it should be listed now</a:t>
            </a:r>
          </a:p>
        </p:txBody>
      </p:sp>
      <p:sp>
        <p:nvSpPr>
          <p:cNvPr id="5" name="Content Placeholder 5"/>
          <p:cNvSpPr txBox="1">
            <a:spLocks/>
          </p:cNvSpPr>
          <p:nvPr/>
        </p:nvSpPr>
        <p:spPr>
          <a:xfrm>
            <a:off x="508000" y="4546601"/>
            <a:ext cx="11176000" cy="1117599"/>
          </a:xfrm>
          <a:prstGeom prst="rect">
            <a:avLst/>
          </a:prstGeom>
        </p:spPr>
        <p:txBody>
          <a:bodyPr/>
          <a:lstStyle>
            <a:lvl1pPr marL="396875" indent="-396875" algn="l" defTabSz="914363" rtl="0" eaLnBrk="1" latinLnBrk="0" hangingPunct="1">
              <a:lnSpc>
                <a:spcPct val="90000"/>
              </a:lnSpc>
              <a:spcBef>
                <a:spcPct val="20000"/>
              </a:spcBef>
              <a:buFontTx/>
              <a:buBlip>
                <a:blip r:embed="rId2"/>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3"/>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733" dirty="0"/>
              <a:t>Define how traffic will be handled – especially emergency traffic</a:t>
            </a:r>
            <a:endParaRPr lang="en-US" sz="2133" dirty="0"/>
          </a:p>
          <a:p>
            <a:endParaRPr lang="en-US" sz="2133" dirty="0"/>
          </a:p>
        </p:txBody>
      </p:sp>
    </p:spTree>
    <p:extLst>
      <p:ext uri="{BB962C8B-B14F-4D97-AF65-F5344CB8AC3E}">
        <p14:creationId xmlns:p14="http://schemas.microsoft.com/office/powerpoint/2010/main" val="1491192572"/>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508000" y="230189"/>
            <a:ext cx="11176000" cy="886396"/>
          </a:xfrm>
          <a:prstGeom prst="rect">
            <a:avLst/>
          </a:prstGeom>
        </p:spPr>
        <p:txBody>
          <a:bodyPr/>
          <a:lst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sz="6400" dirty="0" smtClean="0"/>
              <a:t>Operators are asked to </a:t>
            </a:r>
            <a:r>
              <a:rPr lang="en-US" sz="6400" dirty="0" err="1" smtClean="0"/>
              <a:t>checkin</a:t>
            </a:r>
            <a:endParaRPr lang="en-US" sz="6400" dirty="0"/>
          </a:p>
        </p:txBody>
      </p:sp>
      <p:sp>
        <p:nvSpPr>
          <p:cNvPr id="5" name="Content Placeholder 5"/>
          <p:cNvSpPr txBox="1">
            <a:spLocks/>
          </p:cNvSpPr>
          <p:nvPr/>
        </p:nvSpPr>
        <p:spPr>
          <a:xfrm>
            <a:off x="508000" y="1412875"/>
            <a:ext cx="11176000" cy="6656181"/>
          </a:xfrm>
          <a:prstGeom prst="rect">
            <a:avLst/>
          </a:prstGeom>
        </p:spPr>
        <p:txBody>
          <a:bodyPr/>
          <a:lstStyle>
            <a:lvl1pPr marL="396875" indent="-396875" algn="l" defTabSz="914363" rtl="0" eaLnBrk="1" latinLnBrk="0" hangingPunct="1">
              <a:lnSpc>
                <a:spcPct val="90000"/>
              </a:lnSpc>
              <a:spcBef>
                <a:spcPct val="20000"/>
              </a:spcBef>
              <a:buFontTx/>
              <a:buBlip>
                <a:blip r:embed="rId3"/>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4"/>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733" dirty="0"/>
              <a:t>Call for each stake or organization</a:t>
            </a:r>
          </a:p>
          <a:p>
            <a:r>
              <a:rPr lang="en-US" sz="3733" dirty="0"/>
              <a:t>Additional clarifications or instructions</a:t>
            </a:r>
          </a:p>
          <a:p>
            <a:r>
              <a:rPr lang="en-US" sz="3733" dirty="0"/>
              <a:t>Frequent pauses for priority or emergency traffic</a:t>
            </a:r>
          </a:p>
          <a:p>
            <a:endParaRPr lang="en-US" sz="3733" dirty="0"/>
          </a:p>
          <a:p>
            <a:r>
              <a:rPr lang="en-US" sz="3733" dirty="0"/>
              <a:t>Bottom line – orderly, directed and efficient!</a:t>
            </a:r>
            <a:endParaRPr lang="en-US" sz="2133" dirty="0"/>
          </a:p>
          <a:p>
            <a:endParaRPr lang="en-US" sz="2133" dirty="0"/>
          </a:p>
        </p:txBody>
      </p:sp>
    </p:spTree>
    <p:extLst>
      <p:ext uri="{BB962C8B-B14F-4D97-AF65-F5344CB8AC3E}">
        <p14:creationId xmlns:p14="http://schemas.microsoft.com/office/powerpoint/2010/main" val="1816177223"/>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508000" y="230189"/>
            <a:ext cx="11176000" cy="886396"/>
          </a:xfrm>
          <a:prstGeom prst="rect">
            <a:avLst/>
          </a:prstGeom>
        </p:spPr>
        <p:txBody>
          <a:bodyPr/>
          <a:lst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sz="6400" dirty="0" smtClean="0"/>
              <a:t>Last Call</a:t>
            </a:r>
            <a:endParaRPr lang="en-US" sz="6400" dirty="0"/>
          </a:p>
        </p:txBody>
      </p:sp>
      <p:sp>
        <p:nvSpPr>
          <p:cNvPr id="4" name="Content Placeholder 5"/>
          <p:cNvSpPr txBox="1">
            <a:spLocks/>
          </p:cNvSpPr>
          <p:nvPr/>
        </p:nvSpPr>
        <p:spPr>
          <a:xfrm>
            <a:off x="609600" y="1193800"/>
            <a:ext cx="11176000" cy="3430016"/>
          </a:xfrm>
          <a:prstGeom prst="rect">
            <a:avLst/>
          </a:prstGeom>
          <a:solidFill>
            <a:schemeClr val="tx1"/>
          </a:solidFill>
          <a:ln>
            <a:solidFill>
              <a:schemeClr val="bg1"/>
            </a:solidFill>
          </a:ln>
        </p:spPr>
        <p:txBody>
          <a:bodyPr/>
          <a:lstStyle>
            <a:lvl1pPr marL="396875" indent="-396875" algn="l" defTabSz="914363" rtl="0" eaLnBrk="1" latinLnBrk="0" hangingPunct="1">
              <a:lnSpc>
                <a:spcPct val="90000"/>
              </a:lnSpc>
              <a:spcBef>
                <a:spcPct val="20000"/>
              </a:spcBef>
              <a:buFontTx/>
              <a:buBlip>
                <a:blip r:embed="rId2"/>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3"/>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667" dirty="0">
                <a:solidFill>
                  <a:schemeClr val="bg1"/>
                </a:solidFill>
                <a:latin typeface="Courier New" panose="02070309020205020404" pitchFamily="49" charset="0"/>
                <a:cs typeface="Courier New" panose="02070309020205020404" pitchFamily="49" charset="0"/>
              </a:rPr>
              <a:t>Are there any late or missed ERC stations wishing to check in to the ERC Net?</a:t>
            </a:r>
          </a:p>
          <a:p>
            <a:pPr marL="0" indent="0">
              <a:buNone/>
            </a:pPr>
            <a:endParaRPr lang="en-US" sz="2667" dirty="0">
              <a:solidFill>
                <a:schemeClr val="bg1"/>
              </a:solidFill>
              <a:latin typeface="Courier New" panose="02070309020205020404" pitchFamily="49" charset="0"/>
              <a:cs typeface="Courier New" panose="02070309020205020404" pitchFamily="49" charset="0"/>
            </a:endParaRPr>
          </a:p>
          <a:p>
            <a:pPr marL="0" indent="0">
              <a:buNone/>
            </a:pPr>
            <a:r>
              <a:rPr lang="en-US" sz="2667" dirty="0">
                <a:solidFill>
                  <a:schemeClr val="bg1"/>
                </a:solidFill>
                <a:latin typeface="Courier New" panose="02070309020205020404" pitchFamily="49" charset="0"/>
                <a:cs typeface="Courier New" panose="02070309020205020404" pitchFamily="49" charset="0"/>
              </a:rPr>
              <a:t>Is there any additional traffic or system business for the ERC Net?</a:t>
            </a:r>
          </a:p>
          <a:p>
            <a:pPr marL="0" indent="0">
              <a:buNone/>
            </a:pPr>
            <a:endParaRPr lang="en-US" sz="2667" dirty="0">
              <a:solidFill>
                <a:schemeClr val="bg1"/>
              </a:solidFill>
              <a:latin typeface="Courier New" panose="02070309020205020404" pitchFamily="49" charset="0"/>
              <a:cs typeface="Courier New" panose="02070309020205020404" pitchFamily="49" charset="0"/>
            </a:endParaRPr>
          </a:p>
          <a:p>
            <a:pPr marL="0" indent="0">
              <a:buNone/>
            </a:pPr>
            <a:r>
              <a:rPr lang="en-US" sz="2667" dirty="0">
                <a:solidFill>
                  <a:schemeClr val="bg1"/>
                </a:solidFill>
                <a:latin typeface="Courier New" panose="02070309020205020404" pitchFamily="49" charset="0"/>
                <a:cs typeface="Courier New" panose="02070309020205020404" pitchFamily="49" charset="0"/>
              </a:rPr>
              <a:t>Are there any visitors wishing to check into the ERC Net?</a:t>
            </a:r>
          </a:p>
        </p:txBody>
      </p:sp>
      <p:sp>
        <p:nvSpPr>
          <p:cNvPr id="5" name="Content Placeholder 5"/>
          <p:cNvSpPr txBox="1">
            <a:spLocks/>
          </p:cNvSpPr>
          <p:nvPr/>
        </p:nvSpPr>
        <p:spPr>
          <a:xfrm>
            <a:off x="508000" y="4928616"/>
            <a:ext cx="11176000" cy="1345184"/>
          </a:xfrm>
          <a:prstGeom prst="rect">
            <a:avLst/>
          </a:prstGeom>
        </p:spPr>
        <p:txBody>
          <a:bodyPr/>
          <a:lstStyle>
            <a:lvl1pPr marL="396875" indent="-396875" algn="l" defTabSz="914363" rtl="0" eaLnBrk="1" latinLnBrk="0" hangingPunct="1">
              <a:lnSpc>
                <a:spcPct val="90000"/>
              </a:lnSpc>
              <a:spcBef>
                <a:spcPct val="20000"/>
              </a:spcBef>
              <a:buFontTx/>
              <a:buBlip>
                <a:blip r:embed="rId2"/>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3"/>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733" dirty="0"/>
              <a:t>Late, missed, visitors or additional traffic – last call!</a:t>
            </a:r>
          </a:p>
          <a:p>
            <a:endParaRPr lang="en-US" sz="2133" dirty="0"/>
          </a:p>
        </p:txBody>
      </p:sp>
    </p:spTree>
    <p:extLst>
      <p:ext uri="{BB962C8B-B14F-4D97-AF65-F5344CB8AC3E}">
        <p14:creationId xmlns:p14="http://schemas.microsoft.com/office/powerpoint/2010/main" val="4207911529"/>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508000" y="230189"/>
            <a:ext cx="11176000" cy="886396"/>
          </a:xfrm>
          <a:prstGeom prst="rect">
            <a:avLst/>
          </a:prstGeom>
        </p:spPr>
        <p:txBody>
          <a:bodyPr/>
          <a:lst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sz="6400" dirty="0" smtClean="0"/>
              <a:t>Closing</a:t>
            </a:r>
            <a:endParaRPr lang="en-US" sz="6400" dirty="0"/>
          </a:p>
        </p:txBody>
      </p:sp>
      <p:sp>
        <p:nvSpPr>
          <p:cNvPr id="4" name="Content Placeholder 5"/>
          <p:cNvSpPr txBox="1">
            <a:spLocks/>
          </p:cNvSpPr>
          <p:nvPr/>
        </p:nvSpPr>
        <p:spPr>
          <a:xfrm>
            <a:off x="609600" y="1193800"/>
            <a:ext cx="11176000" cy="3836416"/>
          </a:xfrm>
          <a:prstGeom prst="rect">
            <a:avLst/>
          </a:prstGeom>
          <a:solidFill>
            <a:schemeClr val="tx1"/>
          </a:solidFill>
          <a:ln>
            <a:solidFill>
              <a:schemeClr val="bg1"/>
            </a:solidFill>
          </a:ln>
        </p:spPr>
        <p:txBody>
          <a:bodyPr/>
          <a:lstStyle>
            <a:lvl1pPr marL="396875" indent="-396875" algn="l" defTabSz="914363" rtl="0" eaLnBrk="1" latinLnBrk="0" hangingPunct="1">
              <a:lnSpc>
                <a:spcPct val="90000"/>
              </a:lnSpc>
              <a:spcBef>
                <a:spcPct val="20000"/>
              </a:spcBef>
              <a:buFontTx/>
              <a:buBlip>
                <a:blip r:embed="rId2"/>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3"/>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667" dirty="0">
                <a:solidFill>
                  <a:schemeClr val="bg1"/>
                </a:solidFill>
                <a:latin typeface="Courier New" panose="02070309020205020404" pitchFamily="49" charset="0"/>
                <a:cs typeface="Courier New" panose="02070309020205020404" pitchFamily="49" charset="0"/>
              </a:rPr>
              <a:t>The Rigby Region ERC Net is now closed. We now encourage all stations to change frequency to the 146.880 MHz repeater (with a 100 Hz Tone) to check in to the Idaho Falls Bishops' Storehouse ERC Net which starts at 9:00 p.m. each Wednesday evening.</a:t>
            </a:r>
          </a:p>
          <a:p>
            <a:pPr marL="0" indent="0">
              <a:buNone/>
            </a:pPr>
            <a:endParaRPr lang="en-US" sz="2667" dirty="0">
              <a:solidFill>
                <a:schemeClr val="bg1"/>
              </a:solidFill>
              <a:latin typeface="Courier New" panose="02070309020205020404" pitchFamily="49" charset="0"/>
              <a:cs typeface="Courier New" panose="02070309020205020404" pitchFamily="49" charset="0"/>
            </a:endParaRPr>
          </a:p>
          <a:p>
            <a:pPr marL="0" indent="0">
              <a:buNone/>
            </a:pPr>
            <a:r>
              <a:rPr lang="en-US" sz="2667" dirty="0">
                <a:solidFill>
                  <a:schemeClr val="bg1"/>
                </a:solidFill>
                <a:latin typeface="Courier New" panose="02070309020205020404" pitchFamily="49" charset="0"/>
                <a:cs typeface="Courier New" panose="02070309020205020404" pitchFamily="49" charset="0"/>
              </a:rPr>
              <a:t>All stations are released. Thank you for your participation. The frequency is now clear for normal communications</a:t>
            </a:r>
          </a:p>
        </p:txBody>
      </p:sp>
      <p:sp>
        <p:nvSpPr>
          <p:cNvPr id="5" name="Content Placeholder 5"/>
          <p:cNvSpPr txBox="1">
            <a:spLocks/>
          </p:cNvSpPr>
          <p:nvPr/>
        </p:nvSpPr>
        <p:spPr>
          <a:xfrm>
            <a:off x="508000" y="5156200"/>
            <a:ext cx="11176000" cy="938784"/>
          </a:xfrm>
          <a:prstGeom prst="rect">
            <a:avLst/>
          </a:prstGeom>
        </p:spPr>
        <p:txBody>
          <a:bodyPr/>
          <a:lstStyle>
            <a:lvl1pPr marL="396875" indent="-396875" algn="l" defTabSz="914363" rtl="0" eaLnBrk="1" latinLnBrk="0" hangingPunct="1">
              <a:lnSpc>
                <a:spcPct val="90000"/>
              </a:lnSpc>
              <a:spcBef>
                <a:spcPct val="20000"/>
              </a:spcBef>
              <a:buFontTx/>
              <a:buBlip>
                <a:blip r:embed="rId2"/>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3"/>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733" dirty="0"/>
              <a:t>Release the frequency and release the stations</a:t>
            </a:r>
            <a:endParaRPr lang="en-US" sz="2133" dirty="0"/>
          </a:p>
          <a:p>
            <a:endParaRPr lang="en-US" sz="2133" dirty="0"/>
          </a:p>
        </p:txBody>
      </p:sp>
    </p:spTree>
    <p:extLst>
      <p:ext uri="{BB962C8B-B14F-4D97-AF65-F5344CB8AC3E}">
        <p14:creationId xmlns:p14="http://schemas.microsoft.com/office/powerpoint/2010/main" val="1973405806"/>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54509" y="1818357"/>
            <a:ext cx="11176000" cy="997196"/>
          </a:xfrm>
        </p:spPr>
        <p:txBody>
          <a:bodyPr/>
          <a:lstStyle/>
          <a:p>
            <a:pPr algn="ctr"/>
            <a:r>
              <a:rPr lang="en-US" sz="7200" dirty="0" smtClean="0"/>
              <a:t>Web Site Demonstration</a:t>
            </a:r>
            <a:endParaRPr lang="en-US" sz="7200" dirty="0"/>
          </a:p>
        </p:txBody>
      </p:sp>
    </p:spTree>
    <p:extLst>
      <p:ext uri="{BB962C8B-B14F-4D97-AF65-F5344CB8AC3E}">
        <p14:creationId xmlns:p14="http://schemas.microsoft.com/office/powerpoint/2010/main" val="32779910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NCS Responsibilities</a:t>
            </a:r>
            <a:endParaRPr lang="en-US" dirty="0"/>
          </a:p>
        </p:txBody>
      </p:sp>
      <p:sp>
        <p:nvSpPr>
          <p:cNvPr id="3" name="Content Placeholder 2"/>
          <p:cNvSpPr>
            <a:spLocks noGrp="1"/>
          </p:cNvSpPr>
          <p:nvPr>
            <p:ph idx="1"/>
          </p:nvPr>
        </p:nvSpPr>
        <p:spPr>
          <a:xfrm>
            <a:off x="508000" y="1412875"/>
            <a:ext cx="11176000" cy="3151632"/>
          </a:xfrm>
        </p:spPr>
        <p:txBody>
          <a:bodyPr/>
          <a:lstStyle/>
          <a:p>
            <a:r>
              <a:rPr lang="en-US" dirty="0" smtClean="0"/>
              <a:t>On a net, NCS determines…</a:t>
            </a:r>
          </a:p>
          <a:p>
            <a:r>
              <a:rPr lang="en-US" dirty="0" smtClean="0"/>
              <a:t>Who</a:t>
            </a:r>
          </a:p>
          <a:p>
            <a:r>
              <a:rPr lang="en-US" dirty="0" smtClean="0"/>
              <a:t>What</a:t>
            </a:r>
          </a:p>
          <a:p>
            <a:r>
              <a:rPr lang="en-US" dirty="0" smtClean="0"/>
              <a:t>When</a:t>
            </a:r>
          </a:p>
          <a:p>
            <a:r>
              <a:rPr lang="en-US" dirty="0" smtClean="0"/>
              <a:t>Where</a:t>
            </a:r>
          </a:p>
          <a:p>
            <a:r>
              <a:rPr lang="en-US" dirty="0" smtClean="0"/>
              <a:t>How</a:t>
            </a:r>
            <a:endParaRPr lang="en-US" dirty="0"/>
          </a:p>
        </p:txBody>
      </p:sp>
    </p:spTree>
    <p:extLst>
      <p:ext uri="{BB962C8B-B14F-4D97-AF65-F5344CB8AC3E}">
        <p14:creationId xmlns:p14="http://schemas.microsoft.com/office/powerpoint/2010/main" val="160385432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Text Placeholder 3"/>
          <p:cNvSpPr>
            <a:spLocks noGrp="1"/>
          </p:cNvSpPr>
          <p:nvPr>
            <p:ph type="body" sz="quarter" idx="10"/>
          </p:nvPr>
        </p:nvSpPr>
        <p:spPr/>
        <p:txBody>
          <a:bodyPr/>
          <a:lstStyle/>
          <a:p>
            <a:endParaRPr lang="en-US"/>
          </a:p>
        </p:txBody>
      </p:sp>
      <p:pic>
        <p:nvPicPr>
          <p:cNvPr id="6" name="Content Placeholder 3"/>
          <p:cNvPicPr>
            <a:picLocks noGrp="1" noChangeAspect="1"/>
          </p:cNvPicPr>
          <p:nvPr/>
        </p:nvPicPr>
        <p:blipFill>
          <a:blip r:embed="rId3">
            <a:extLst>
              <a:ext uri="{28A0092B-C50C-407E-A947-70E740481C1C}">
                <a14:useLocalDpi xmlns:a14="http://schemas.microsoft.com/office/drawing/2010/main" val="0"/>
              </a:ext>
            </a:extLst>
          </a:blip>
          <a:stretch>
            <a:fillRect/>
          </a:stretch>
        </p:blipFill>
        <p:spPr>
          <a:xfrm>
            <a:off x="2936777" y="205951"/>
            <a:ext cx="6025308" cy="59048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05895968"/>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Location, Location, Location!</a:t>
            </a:r>
            <a:endParaRPr lang="en-US" dirty="0"/>
          </a:p>
        </p:txBody>
      </p:sp>
      <p:sp>
        <p:nvSpPr>
          <p:cNvPr id="6" name="Text Placeholder 5"/>
          <p:cNvSpPr>
            <a:spLocks noGrp="1"/>
          </p:cNvSpPr>
          <p:nvPr>
            <p:ph type="body" sz="quarter" idx="10"/>
          </p:nvPr>
        </p:nvSpPr>
        <p:spPr>
          <a:xfrm>
            <a:off x="508000" y="1411552"/>
            <a:ext cx="11176000" cy="2585323"/>
          </a:xfrm>
        </p:spPr>
        <p:txBody>
          <a:bodyPr/>
          <a:lstStyle/>
          <a:p>
            <a:r>
              <a:rPr lang="en-US" sz="4000" dirty="0" smtClean="0"/>
              <a:t>Where she can be heard</a:t>
            </a:r>
          </a:p>
          <a:p>
            <a:r>
              <a:rPr lang="en-US" sz="4000" dirty="0" smtClean="0"/>
              <a:t>Responsible for one net</a:t>
            </a:r>
          </a:p>
          <a:p>
            <a:r>
              <a:rPr lang="en-US" sz="4000" dirty="0" smtClean="0"/>
              <a:t>Take ownership</a:t>
            </a:r>
          </a:p>
          <a:p>
            <a:endParaRPr lang="en-US" sz="4000" dirty="0"/>
          </a:p>
        </p:txBody>
      </p:sp>
      <p:pic>
        <p:nvPicPr>
          <p:cNvPr id="7" name="Content Placeholder 3"/>
          <p:cNvPicPr>
            <a:picLocks noGrp="1" noChangeAspect="1"/>
          </p:cNvPicPr>
          <p:nvPr/>
        </p:nvPicPr>
        <p:blipFill>
          <a:blip r:embed="rId3">
            <a:extLst>
              <a:ext uri="{28A0092B-C50C-407E-A947-70E740481C1C}">
                <a14:useLocalDpi xmlns:a14="http://schemas.microsoft.com/office/drawing/2010/main" val="0"/>
              </a:ext>
            </a:extLst>
          </a:blip>
          <a:stretch>
            <a:fillRect/>
          </a:stretch>
        </p:blipFill>
        <p:spPr>
          <a:xfrm>
            <a:off x="8930891" y="378941"/>
            <a:ext cx="2881486" cy="282385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862059756"/>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Text Placeholder 3"/>
          <p:cNvSpPr>
            <a:spLocks noGrp="1"/>
          </p:cNvSpPr>
          <p:nvPr>
            <p:ph type="body" sz="quarter" idx="10"/>
          </p:nvPr>
        </p:nvSpPr>
        <p:spPr/>
        <p:txBody>
          <a:bodyPr/>
          <a:lstStyle/>
          <a:p>
            <a:endParaRPr lang="en-US"/>
          </a:p>
        </p:txBody>
      </p:sp>
      <p:pic>
        <p:nvPicPr>
          <p:cNvPr id="5" name="Content Placeholder 3"/>
          <p:cNvPicPr>
            <a:picLocks noGrp="1"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5273" y="275284"/>
            <a:ext cx="8766999" cy="532047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20563005"/>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508000" y="1412875"/>
            <a:ext cx="11176000" cy="2573012"/>
          </a:xfrm>
        </p:spPr>
        <p:txBody>
          <a:bodyPr/>
          <a:lstStyle/>
          <a:p>
            <a:pPr marL="0" indent="0">
              <a:buNone/>
            </a:pPr>
            <a:r>
              <a:rPr lang="en-US" sz="4400" dirty="0" smtClean="0"/>
              <a:t>“All ERC operators should develop net control skills, and be able to use them under adverse conditions.”</a:t>
            </a:r>
          </a:p>
          <a:p>
            <a:pPr marL="0" indent="0" algn="r">
              <a:buNone/>
            </a:pPr>
            <a:r>
              <a:rPr lang="en-US" sz="4400" dirty="0" smtClean="0"/>
              <a:t>ERC Handbook, p. 55</a:t>
            </a:r>
            <a:endParaRPr lang="en-US" sz="4400" dirty="0"/>
          </a:p>
        </p:txBody>
      </p:sp>
    </p:spTree>
    <p:extLst>
      <p:ext uri="{BB962C8B-B14F-4D97-AF65-F5344CB8AC3E}">
        <p14:creationId xmlns:p14="http://schemas.microsoft.com/office/powerpoint/2010/main" val="3545827218"/>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Text Placeholder 3"/>
          <p:cNvSpPr>
            <a:spLocks noGrp="1"/>
          </p:cNvSpPr>
          <p:nvPr>
            <p:ph type="body" sz="quarter" idx="10"/>
          </p:nvPr>
        </p:nvSpPr>
        <p:spPr/>
        <p:txBody>
          <a:bodyPr/>
          <a:lstStyle/>
          <a:p>
            <a:endParaRPr lang="en-US"/>
          </a:p>
        </p:txBody>
      </p:sp>
      <p:pic>
        <p:nvPicPr>
          <p:cNvPr id="5" name="Content Placeholder 3"/>
          <p:cNvPicPr>
            <a:picLocks noGrp="1" noChangeAspect="1"/>
          </p:cNvPicPr>
          <p:nvPr/>
        </p:nvPicPr>
        <p:blipFill>
          <a:blip r:embed="rId3">
            <a:extLst>
              <a:ext uri="{28A0092B-C50C-407E-A947-70E740481C1C}">
                <a14:useLocalDpi xmlns:a14="http://schemas.microsoft.com/office/drawing/2010/main" val="0"/>
              </a:ext>
            </a:extLst>
          </a:blip>
          <a:stretch>
            <a:fillRect/>
          </a:stretch>
        </p:blipFill>
        <p:spPr>
          <a:xfrm>
            <a:off x="3939256" y="196919"/>
            <a:ext cx="4300436" cy="59039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30880866"/>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Text Placeholder 3"/>
          <p:cNvSpPr>
            <a:spLocks noGrp="1"/>
          </p:cNvSpPr>
          <p:nvPr>
            <p:ph type="body" sz="quarter" idx="10"/>
          </p:nvPr>
        </p:nvSpPr>
        <p:spPr/>
        <p:txBody>
          <a:bodyPr/>
          <a:lstStyle/>
          <a:p>
            <a:endParaRPr lang="en-US"/>
          </a:p>
        </p:txBody>
      </p:sp>
      <p:pic>
        <p:nvPicPr>
          <p:cNvPr id="5" name="Content Placeholder 2"/>
          <p:cNvPicPr>
            <a:picLocks noGrp="1" noChangeAspect="1"/>
          </p:cNvPicPr>
          <p:nvPr/>
        </p:nvPicPr>
        <p:blipFill rotWithShape="1">
          <a:blip r:embed="rId3">
            <a:extLst>
              <a:ext uri="{28A0092B-C50C-407E-A947-70E740481C1C}">
                <a14:useLocalDpi xmlns:a14="http://schemas.microsoft.com/office/drawing/2010/main" val="0"/>
              </a:ext>
            </a:extLst>
          </a:blip>
          <a:srcRect l="3593" r="3279"/>
          <a:stretch/>
        </p:blipFill>
        <p:spPr>
          <a:xfrm>
            <a:off x="2265405" y="288989"/>
            <a:ext cx="7306963" cy="58846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64619598"/>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Prioritize Traffic</a:t>
            </a:r>
            <a:endParaRPr lang="en-US" dirty="0"/>
          </a:p>
        </p:txBody>
      </p:sp>
      <p:sp>
        <p:nvSpPr>
          <p:cNvPr id="6" name="Text Placeholder 5"/>
          <p:cNvSpPr>
            <a:spLocks noGrp="1"/>
          </p:cNvSpPr>
          <p:nvPr>
            <p:ph type="body" sz="quarter" idx="10"/>
          </p:nvPr>
        </p:nvSpPr>
        <p:spPr>
          <a:xfrm>
            <a:off x="508000" y="1411552"/>
            <a:ext cx="11176000" cy="2068259"/>
          </a:xfrm>
        </p:spPr>
        <p:txBody>
          <a:bodyPr/>
          <a:lstStyle/>
          <a:p>
            <a:r>
              <a:rPr lang="en-US" dirty="0"/>
              <a:t>Emergency</a:t>
            </a:r>
          </a:p>
          <a:p>
            <a:r>
              <a:rPr lang="en-US" dirty="0"/>
              <a:t>Priority</a:t>
            </a:r>
          </a:p>
          <a:p>
            <a:r>
              <a:rPr lang="en-US" dirty="0"/>
              <a:t>Welfare</a:t>
            </a:r>
          </a:p>
          <a:p>
            <a:r>
              <a:rPr lang="en-US" dirty="0" smtClean="0"/>
              <a:t>Routine</a:t>
            </a:r>
          </a:p>
        </p:txBody>
      </p:sp>
      <p:pic>
        <p:nvPicPr>
          <p:cNvPr id="9" name="Content Placeholder 2"/>
          <p:cNvPicPr>
            <a:picLocks noGrp="1" noChangeAspect="1"/>
          </p:cNvPicPr>
          <p:nvPr/>
        </p:nvPicPr>
        <p:blipFill rotWithShape="1">
          <a:blip r:embed="rId5">
            <a:extLst>
              <a:ext uri="{28A0092B-C50C-407E-A947-70E740481C1C}">
                <a14:useLocalDpi xmlns:a14="http://schemas.microsoft.com/office/drawing/2010/main" val="0"/>
              </a:ext>
            </a:extLst>
          </a:blip>
          <a:srcRect l="3593" r="3279"/>
          <a:stretch/>
        </p:blipFill>
        <p:spPr>
          <a:xfrm>
            <a:off x="7035649" y="2066467"/>
            <a:ext cx="3298024" cy="265603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Content Placeholder 3"/>
          <p:cNvPicPr>
            <a:picLocks noGrp="1"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10365" y="687937"/>
            <a:ext cx="2675710" cy="162382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Content Placeholder 3"/>
          <p:cNvPicPr>
            <a:picLocks noGrp="1" noChangeAspect="1"/>
          </p:cNvPicPr>
          <p:nvPr/>
        </p:nvPicPr>
        <p:blipFill>
          <a:blip r:embed="rId7">
            <a:extLst>
              <a:ext uri="{28A0092B-C50C-407E-A947-70E740481C1C}">
                <a14:useLocalDpi xmlns:a14="http://schemas.microsoft.com/office/drawing/2010/main" val="0"/>
              </a:ext>
            </a:extLst>
          </a:blip>
          <a:stretch>
            <a:fillRect/>
          </a:stretch>
        </p:blipFill>
        <p:spPr>
          <a:xfrm>
            <a:off x="9854293" y="2949145"/>
            <a:ext cx="2067712" cy="283872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 name="TrafficPriorit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266964" y="4543713"/>
            <a:ext cx="609600" cy="609600"/>
          </a:xfrm>
          <a:prstGeom prst="rect">
            <a:avLst/>
          </a:prstGeom>
        </p:spPr>
      </p:pic>
      <p:sp>
        <p:nvSpPr>
          <p:cNvPr id="10" name="TextBox 9"/>
          <p:cNvSpPr txBox="1"/>
          <p:nvPr/>
        </p:nvSpPr>
        <p:spPr>
          <a:xfrm>
            <a:off x="809021" y="3803853"/>
            <a:ext cx="5525487" cy="584775"/>
          </a:xfrm>
          <a:prstGeom prst="rect">
            <a:avLst/>
          </a:prstGeom>
          <a:noFill/>
        </p:spPr>
        <p:txBody>
          <a:bodyPr wrap="none" rtlCol="0">
            <a:spAutoFit/>
          </a:bodyPr>
          <a:lstStyle/>
          <a:p>
            <a:r>
              <a:rPr lang="en-US" sz="3200" dirty="0" smtClean="0"/>
              <a:t>Loma </a:t>
            </a:r>
            <a:r>
              <a:rPr lang="en-US" sz="3200" dirty="0" err="1" smtClean="0"/>
              <a:t>Prieta</a:t>
            </a:r>
            <a:r>
              <a:rPr lang="en-US" sz="3200" dirty="0" smtClean="0"/>
              <a:t> Traffic Prioritization</a:t>
            </a:r>
            <a:endParaRPr lang="en-US" sz="3200" dirty="0"/>
          </a:p>
        </p:txBody>
      </p:sp>
    </p:spTree>
    <p:extLst>
      <p:ext uri="{BB962C8B-B14F-4D97-AF65-F5344CB8AC3E}">
        <p14:creationId xmlns:p14="http://schemas.microsoft.com/office/powerpoint/2010/main" val="1949904974"/>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52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Text Placeholder 3"/>
          <p:cNvSpPr>
            <a:spLocks noGrp="1"/>
          </p:cNvSpPr>
          <p:nvPr>
            <p:ph type="body" sz="quarter" idx="10"/>
          </p:nvPr>
        </p:nvSpPr>
        <p:spPr/>
        <p:txBody>
          <a:bodyPr/>
          <a:lstStyle/>
          <a:p>
            <a:endParaRPr lang="en-US"/>
          </a:p>
        </p:txBody>
      </p:sp>
      <p:pic>
        <p:nvPicPr>
          <p:cNvPr id="5" name="Content Placeholder 3"/>
          <p:cNvPicPr>
            <a:picLocks noGrp="1" noChangeAspect="1"/>
          </p:cNvPicPr>
          <p:nvPr/>
        </p:nvPicPr>
        <p:blipFill>
          <a:blip r:embed="rId3">
            <a:extLst>
              <a:ext uri="{28A0092B-C50C-407E-A947-70E740481C1C}">
                <a14:useLocalDpi xmlns:a14="http://schemas.microsoft.com/office/drawing/2010/main" val="0"/>
              </a:ext>
            </a:extLst>
          </a:blip>
          <a:stretch>
            <a:fillRect/>
          </a:stretch>
        </p:blipFill>
        <p:spPr>
          <a:xfrm>
            <a:off x="985879" y="166385"/>
            <a:ext cx="8784197" cy="56083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3487874"/>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Text Placeholder 3"/>
          <p:cNvSpPr>
            <a:spLocks noGrp="1"/>
          </p:cNvSpPr>
          <p:nvPr>
            <p:ph type="body" sz="quarter" idx="10"/>
          </p:nvPr>
        </p:nvSpPr>
        <p:spPr/>
        <p:txBody>
          <a:bodyPr/>
          <a:lstStyle/>
          <a:p>
            <a:endParaRPr lang="en-US"/>
          </a:p>
        </p:txBody>
      </p:sp>
      <p:pic>
        <p:nvPicPr>
          <p:cNvPr id="5" name="Content Placeholder 3"/>
          <p:cNvPicPr>
            <a:picLocks noGrp="1"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6020" y="261175"/>
            <a:ext cx="9011191" cy="56082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73320205"/>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You are not alone</a:t>
            </a:r>
            <a:endParaRPr lang="en-US" dirty="0"/>
          </a:p>
        </p:txBody>
      </p:sp>
      <p:sp>
        <p:nvSpPr>
          <p:cNvPr id="6" name="Text Placeholder 5"/>
          <p:cNvSpPr>
            <a:spLocks noGrp="1"/>
          </p:cNvSpPr>
          <p:nvPr>
            <p:ph type="body" sz="quarter" idx="10"/>
          </p:nvPr>
        </p:nvSpPr>
        <p:spPr>
          <a:xfrm>
            <a:off x="508000" y="1411552"/>
            <a:ext cx="11176000" cy="4235006"/>
          </a:xfrm>
        </p:spPr>
        <p:txBody>
          <a:bodyPr/>
          <a:lstStyle/>
          <a:p>
            <a:pPr lvl="0"/>
            <a:r>
              <a:rPr lang="en-US" dirty="0" smtClean="0"/>
              <a:t>Backup NCS</a:t>
            </a:r>
          </a:p>
          <a:p>
            <a:pPr lvl="0"/>
            <a:r>
              <a:rPr lang="en-US" dirty="0" smtClean="0"/>
              <a:t>Loggers</a:t>
            </a:r>
            <a:endParaRPr lang="en-US" dirty="0"/>
          </a:p>
          <a:p>
            <a:pPr lvl="0"/>
            <a:r>
              <a:rPr lang="en-US" dirty="0" smtClean="0"/>
              <a:t>Liaisons</a:t>
            </a:r>
            <a:endParaRPr lang="en-US" dirty="0"/>
          </a:p>
          <a:p>
            <a:pPr lvl="0"/>
            <a:r>
              <a:rPr lang="en-US" dirty="0"/>
              <a:t>Runners</a:t>
            </a:r>
          </a:p>
          <a:p>
            <a:pPr lvl="0"/>
            <a:r>
              <a:rPr lang="en-US" dirty="0"/>
              <a:t>Critical Frequency Monitors</a:t>
            </a:r>
          </a:p>
          <a:p>
            <a:pPr lvl="0"/>
            <a:r>
              <a:rPr lang="en-US" dirty="0" smtClean="0"/>
              <a:t>Phone or FAX </a:t>
            </a:r>
            <a:r>
              <a:rPr lang="en-US" dirty="0"/>
              <a:t>Operators</a:t>
            </a:r>
          </a:p>
          <a:p>
            <a:r>
              <a:rPr lang="en-US" dirty="0" smtClean="0"/>
              <a:t>Computer Operators</a:t>
            </a:r>
          </a:p>
          <a:p>
            <a:r>
              <a:rPr lang="en-US" dirty="0" smtClean="0"/>
              <a:t>Digital Mode Operators</a:t>
            </a:r>
            <a:endParaRPr lang="en-US" dirty="0"/>
          </a:p>
        </p:txBody>
      </p:sp>
      <p:pic>
        <p:nvPicPr>
          <p:cNvPr id="7" name="Content Placeholder 3"/>
          <p:cNvPicPr>
            <a:picLocks noGrp="1" noChangeAspect="1"/>
          </p:cNvPicPr>
          <p:nvPr/>
        </p:nvPicPr>
        <p:blipFill>
          <a:blip r:embed="rId3">
            <a:extLst>
              <a:ext uri="{28A0092B-C50C-407E-A947-70E740481C1C}">
                <a14:useLocalDpi xmlns:a14="http://schemas.microsoft.com/office/drawing/2010/main" val="0"/>
              </a:ext>
            </a:extLst>
          </a:blip>
          <a:stretch>
            <a:fillRect/>
          </a:stretch>
        </p:blipFill>
        <p:spPr>
          <a:xfrm>
            <a:off x="7964857" y="475189"/>
            <a:ext cx="3610438" cy="230512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Content Placeholder 3"/>
          <p:cNvPicPr>
            <a:picLocks noGrp="1"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4857" y="3233308"/>
            <a:ext cx="3610438" cy="224701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326643447"/>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ERC Net Control Team</a:t>
            </a:r>
            <a:endParaRPr lang="en-US" dirty="0"/>
          </a:p>
        </p:txBody>
      </p:sp>
      <p:sp>
        <p:nvSpPr>
          <p:cNvPr id="3" name="Text Placeholder 2"/>
          <p:cNvSpPr>
            <a:spLocks noGrp="1"/>
          </p:cNvSpPr>
          <p:nvPr>
            <p:ph type="body" sz="quarter" idx="10"/>
          </p:nvPr>
        </p:nvSpPr>
        <p:spPr>
          <a:xfrm>
            <a:off x="508000" y="1411552"/>
            <a:ext cx="5709920" cy="3650230"/>
          </a:xfrm>
        </p:spPr>
        <p:txBody>
          <a:bodyPr/>
          <a:lstStyle/>
          <a:p>
            <a:r>
              <a:rPr lang="en-US" sz="3600" dirty="0" smtClean="0"/>
              <a:t>Most Crucial Roles</a:t>
            </a:r>
          </a:p>
          <a:p>
            <a:pPr lvl="1"/>
            <a:r>
              <a:rPr lang="en-US" sz="3200" dirty="0" smtClean="0"/>
              <a:t>Net Control Station</a:t>
            </a:r>
          </a:p>
          <a:p>
            <a:pPr lvl="1"/>
            <a:r>
              <a:rPr lang="en-US" sz="3200" dirty="0" smtClean="0"/>
              <a:t>Backup Net Control Station</a:t>
            </a:r>
          </a:p>
          <a:p>
            <a:pPr lvl="1"/>
            <a:r>
              <a:rPr lang="en-US" sz="3200" dirty="0" smtClean="0"/>
              <a:t>Traffic Logger</a:t>
            </a:r>
          </a:p>
          <a:p>
            <a:pPr lvl="1"/>
            <a:r>
              <a:rPr lang="en-US" sz="3200" dirty="0" smtClean="0"/>
              <a:t>Information Analyst</a:t>
            </a:r>
          </a:p>
          <a:p>
            <a:pPr lvl="1"/>
            <a:r>
              <a:rPr lang="en-US" sz="3200" dirty="0" smtClean="0"/>
              <a:t>Team Supervisor</a:t>
            </a:r>
            <a:endParaRPr lang="en-US" sz="3200" dirty="0"/>
          </a:p>
        </p:txBody>
      </p:sp>
      <p:pic>
        <p:nvPicPr>
          <p:cNvPr id="2050" name="Picture 2" descr="http://www.idahoerc.org/images/emergency/emercencyops-l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0121" y="1233780"/>
            <a:ext cx="4610100" cy="29908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7823647"/>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Text Placeholder 3"/>
          <p:cNvSpPr>
            <a:spLocks noGrp="1"/>
          </p:cNvSpPr>
          <p:nvPr>
            <p:ph type="body" sz="quarter" idx="10"/>
          </p:nvPr>
        </p:nvSpPr>
        <p:spPr/>
        <p:txBody>
          <a:bodyPr/>
          <a:lstStyle/>
          <a:p>
            <a:endParaRPr lang="en-US"/>
          </a:p>
        </p:txBody>
      </p:sp>
      <p:pic>
        <p:nvPicPr>
          <p:cNvPr id="5" name="Content Placeholder 3"/>
          <p:cNvPicPr>
            <a:picLocks noGrp="1"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8485" y="323188"/>
            <a:ext cx="7370315" cy="55277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87869782"/>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Text Placeholder 3"/>
          <p:cNvSpPr>
            <a:spLocks noGrp="1"/>
          </p:cNvSpPr>
          <p:nvPr>
            <p:ph type="body" sz="quarter" idx="10"/>
          </p:nvPr>
        </p:nvSpPr>
        <p:spPr/>
        <p:txBody>
          <a:bodyPr/>
          <a:lstStyle/>
          <a:p>
            <a:endParaRPr lang="en-US"/>
          </a:p>
        </p:txBody>
      </p:sp>
      <p:pic>
        <p:nvPicPr>
          <p:cNvPr id="5" name="Content Placeholder 3"/>
          <p:cNvPicPr>
            <a:picLocks noGrp="1" noChangeAspect="1"/>
          </p:cNvPicPr>
          <p:nvPr/>
        </p:nvPicPr>
        <p:blipFill>
          <a:blip r:embed="rId3">
            <a:extLst>
              <a:ext uri="{28A0092B-C50C-407E-A947-70E740481C1C}">
                <a14:useLocalDpi xmlns:a14="http://schemas.microsoft.com/office/drawing/2010/main" val="0"/>
              </a:ext>
            </a:extLst>
          </a:blip>
          <a:stretch>
            <a:fillRect/>
          </a:stretch>
        </p:blipFill>
        <p:spPr>
          <a:xfrm>
            <a:off x="1825273" y="305411"/>
            <a:ext cx="8228806" cy="54858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87288174"/>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Text Placeholder 3"/>
          <p:cNvSpPr>
            <a:spLocks noGrp="1"/>
          </p:cNvSpPr>
          <p:nvPr>
            <p:ph type="body" sz="quarter" idx="10"/>
          </p:nvPr>
        </p:nvSpPr>
        <p:spPr/>
        <p:txBody>
          <a:bodyPr/>
          <a:lstStyle/>
          <a:p>
            <a:endParaRPr lang="en-US"/>
          </a:p>
        </p:txBody>
      </p:sp>
      <p:pic>
        <p:nvPicPr>
          <p:cNvPr id="5" name="Content Placeholder 3"/>
          <p:cNvPicPr>
            <a:picLocks noGrp="1"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6901" y="525589"/>
            <a:ext cx="8965146" cy="50455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60394662"/>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508000" y="1412875"/>
            <a:ext cx="11176000" cy="3693319"/>
          </a:xfrm>
        </p:spPr>
        <p:txBody>
          <a:bodyPr/>
          <a:lstStyle/>
          <a:p>
            <a:r>
              <a:rPr lang="en-US" dirty="0" smtClean="0"/>
              <a:t>ERC Nets</a:t>
            </a:r>
          </a:p>
          <a:p>
            <a:r>
              <a:rPr lang="en-US" dirty="0" smtClean="0"/>
              <a:t>Organization</a:t>
            </a:r>
          </a:p>
          <a:p>
            <a:r>
              <a:rPr lang="en-US" dirty="0" smtClean="0"/>
              <a:t>NCS Responsibilities</a:t>
            </a:r>
          </a:p>
          <a:p>
            <a:r>
              <a:rPr lang="en-US" dirty="0" smtClean="0"/>
              <a:t>Anatomy of a net</a:t>
            </a:r>
          </a:p>
          <a:p>
            <a:r>
              <a:rPr lang="en-US" dirty="0" smtClean="0"/>
              <a:t>Loma </a:t>
            </a:r>
            <a:r>
              <a:rPr lang="en-US" dirty="0" err="1" smtClean="0"/>
              <a:t>Prieta</a:t>
            </a:r>
            <a:endParaRPr lang="en-US" dirty="0" smtClean="0"/>
          </a:p>
          <a:p>
            <a:r>
              <a:rPr lang="en-US" dirty="0" smtClean="0"/>
              <a:t>Table top exercise</a:t>
            </a:r>
          </a:p>
          <a:p>
            <a:r>
              <a:rPr lang="en-US" dirty="0" smtClean="0"/>
              <a:t>Tour Radio Room</a:t>
            </a:r>
            <a:endParaRPr lang="en-US" dirty="0"/>
          </a:p>
        </p:txBody>
      </p:sp>
    </p:spTree>
    <p:extLst>
      <p:ext uri="{BB962C8B-B14F-4D97-AF65-F5344CB8AC3E}">
        <p14:creationId xmlns:p14="http://schemas.microsoft.com/office/powerpoint/2010/main" val="35943935"/>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Be Flexible</a:t>
            </a:r>
            <a:endParaRPr lang="en-US" dirty="0"/>
          </a:p>
        </p:txBody>
      </p:sp>
      <p:sp>
        <p:nvSpPr>
          <p:cNvPr id="6" name="Text Placeholder 5"/>
          <p:cNvSpPr>
            <a:spLocks noGrp="1"/>
          </p:cNvSpPr>
          <p:nvPr>
            <p:ph type="body" sz="quarter" idx="10"/>
          </p:nvPr>
        </p:nvSpPr>
        <p:spPr>
          <a:xfrm>
            <a:off x="507999" y="1411552"/>
            <a:ext cx="5902425" cy="2511457"/>
          </a:xfrm>
        </p:spPr>
        <p:txBody>
          <a:bodyPr/>
          <a:lstStyle/>
          <a:p>
            <a:r>
              <a:rPr lang="en-US" dirty="0" smtClean="0"/>
              <a:t>Adapt to the needs of the situation.</a:t>
            </a:r>
          </a:p>
          <a:p>
            <a:r>
              <a:rPr lang="en-US" dirty="0" smtClean="0"/>
              <a:t>Request Assistance.</a:t>
            </a:r>
          </a:p>
          <a:p>
            <a:endParaRPr lang="en-US" dirty="0" smtClean="0"/>
          </a:p>
          <a:p>
            <a:endParaRPr lang="en-US" dirty="0"/>
          </a:p>
        </p:txBody>
      </p:sp>
      <p:pic>
        <p:nvPicPr>
          <p:cNvPr id="7" name="Content Placeholder 3"/>
          <p:cNvPicPr>
            <a:picLocks noGrp="1"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27268" y="572664"/>
            <a:ext cx="2788668" cy="209150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Content Placeholder 3"/>
          <p:cNvPicPr>
            <a:picLocks noGrp="1" noChangeAspect="1"/>
          </p:cNvPicPr>
          <p:nvPr/>
        </p:nvPicPr>
        <p:blipFill>
          <a:blip r:embed="rId6">
            <a:extLst>
              <a:ext uri="{28A0092B-C50C-407E-A947-70E740481C1C}">
                <a14:useLocalDpi xmlns:a14="http://schemas.microsoft.com/office/drawing/2010/main" val="0"/>
              </a:ext>
            </a:extLst>
          </a:blip>
          <a:stretch>
            <a:fillRect/>
          </a:stretch>
        </p:blipFill>
        <p:spPr>
          <a:xfrm>
            <a:off x="9027268" y="3622414"/>
            <a:ext cx="2790196" cy="186013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Content Placeholder 3"/>
          <p:cNvPicPr>
            <a:picLocks noGrp="1" noChangeAspect="1"/>
          </p:cNvPicPr>
          <p:nvPr/>
        </p:nvPicPr>
        <p:blipFill rotWithShape="1">
          <a:blip r:embed="rId7" cstate="print">
            <a:extLst>
              <a:ext uri="{28A0092B-C50C-407E-A947-70E740481C1C}">
                <a14:useLocalDpi xmlns:a14="http://schemas.microsoft.com/office/drawing/2010/main" val="0"/>
              </a:ext>
            </a:extLst>
          </a:blip>
          <a:srcRect l="24859" r="20997"/>
          <a:stretch/>
        </p:blipFill>
        <p:spPr>
          <a:xfrm>
            <a:off x="6531018" y="1393127"/>
            <a:ext cx="3479300" cy="361649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 name="RequestAssistanc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762069" y="3829975"/>
            <a:ext cx="609600" cy="609600"/>
          </a:xfrm>
          <a:prstGeom prst="rect">
            <a:avLst/>
          </a:prstGeom>
        </p:spPr>
      </p:pic>
      <p:sp>
        <p:nvSpPr>
          <p:cNvPr id="2" name="TextBox 1"/>
          <p:cNvSpPr txBox="1"/>
          <p:nvPr/>
        </p:nvSpPr>
        <p:spPr>
          <a:xfrm>
            <a:off x="850846" y="3232970"/>
            <a:ext cx="4432047" cy="584775"/>
          </a:xfrm>
          <a:prstGeom prst="rect">
            <a:avLst/>
          </a:prstGeom>
          <a:noFill/>
        </p:spPr>
        <p:txBody>
          <a:bodyPr wrap="none" rtlCol="0">
            <a:spAutoFit/>
          </a:bodyPr>
          <a:lstStyle/>
          <a:p>
            <a:r>
              <a:rPr lang="en-US" sz="3200" dirty="0" smtClean="0"/>
              <a:t>NCS Asking for Assistance</a:t>
            </a:r>
            <a:endParaRPr lang="en-US" sz="3200" dirty="0"/>
          </a:p>
        </p:txBody>
      </p:sp>
    </p:spTree>
    <p:extLst>
      <p:ext uri="{BB962C8B-B14F-4D97-AF65-F5344CB8AC3E}">
        <p14:creationId xmlns:p14="http://schemas.microsoft.com/office/powerpoint/2010/main" val="1298289338"/>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816"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Text Placeholder 3"/>
          <p:cNvSpPr>
            <a:spLocks noGrp="1"/>
          </p:cNvSpPr>
          <p:nvPr>
            <p:ph type="body" sz="quarter" idx="10"/>
          </p:nvPr>
        </p:nvSpPr>
        <p:spPr/>
        <p:txBody>
          <a:bodyPr/>
          <a:lstStyle/>
          <a:p>
            <a:endParaRPr lang="en-US"/>
          </a:p>
        </p:txBody>
      </p:sp>
      <p:pic>
        <p:nvPicPr>
          <p:cNvPr id="5" name="Content Placeholder 3"/>
          <p:cNvPicPr>
            <a:picLocks noGrp="1"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0075" y="296298"/>
            <a:ext cx="7338797" cy="55040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05965998"/>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Oops </a:t>
            </a:r>
            <a:endParaRPr lang="en-US" dirty="0"/>
          </a:p>
        </p:txBody>
      </p:sp>
      <p:sp>
        <p:nvSpPr>
          <p:cNvPr id="6" name="Text Placeholder 5"/>
          <p:cNvSpPr>
            <a:spLocks noGrp="1"/>
          </p:cNvSpPr>
          <p:nvPr>
            <p:ph type="body" sz="quarter" idx="10"/>
          </p:nvPr>
        </p:nvSpPr>
        <p:spPr>
          <a:xfrm>
            <a:off x="508000" y="1411552"/>
            <a:ext cx="7232502" cy="3594830"/>
          </a:xfrm>
        </p:spPr>
        <p:txBody>
          <a:bodyPr/>
          <a:lstStyle/>
          <a:p>
            <a:r>
              <a:rPr lang="en-US" dirty="0" smtClean="0"/>
              <a:t>Learn from your mistakes</a:t>
            </a:r>
          </a:p>
          <a:p>
            <a:r>
              <a:rPr lang="en-US" dirty="0" smtClean="0"/>
              <a:t>Listen to other nets</a:t>
            </a:r>
          </a:p>
          <a:p>
            <a:r>
              <a:rPr lang="en-US" dirty="0" smtClean="0"/>
              <a:t>What-If</a:t>
            </a:r>
          </a:p>
          <a:p>
            <a:r>
              <a:rPr lang="en-US" dirty="0" smtClean="0"/>
              <a:t>Practice, Practice, Practice</a:t>
            </a:r>
          </a:p>
          <a:p>
            <a:endParaRPr lang="en-US" dirty="0"/>
          </a:p>
          <a:p>
            <a:r>
              <a:rPr lang="en-US" dirty="0" smtClean="0"/>
              <a:t>If you don’t know what to do with a piece of traffic, log it, move on, and come back to it when you can.</a:t>
            </a:r>
            <a:endParaRPr lang="en-US" dirty="0"/>
          </a:p>
        </p:txBody>
      </p:sp>
      <p:pic>
        <p:nvPicPr>
          <p:cNvPr id="7" name="Content Placeholder 3"/>
          <p:cNvPicPr>
            <a:picLocks noGrp="1"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89741" y="1411552"/>
            <a:ext cx="3494259" cy="262069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418678344"/>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Text Placeholder 3"/>
          <p:cNvSpPr>
            <a:spLocks noGrp="1"/>
          </p:cNvSpPr>
          <p:nvPr>
            <p:ph type="body" sz="quarter" idx="10"/>
          </p:nvPr>
        </p:nvSpPr>
        <p:spPr/>
        <p:txBody>
          <a:bodyPr/>
          <a:lstStyle/>
          <a:p>
            <a:endParaRPr lang="en-US"/>
          </a:p>
        </p:txBody>
      </p:sp>
      <p:pic>
        <p:nvPicPr>
          <p:cNvPr id="5" name="Content Placeholder 3"/>
          <p:cNvPicPr>
            <a:picLocks noGrp="1" noChangeAspect="1"/>
          </p:cNvPicPr>
          <p:nvPr/>
        </p:nvPicPr>
        <p:blipFill>
          <a:blip r:embed="rId3">
            <a:extLst>
              <a:ext uri="{28A0092B-C50C-407E-A947-70E740481C1C}">
                <a14:useLocalDpi xmlns:a14="http://schemas.microsoft.com/office/drawing/2010/main" val="0"/>
              </a:ext>
            </a:extLst>
          </a:blip>
          <a:stretch>
            <a:fillRect/>
          </a:stretch>
        </p:blipFill>
        <p:spPr>
          <a:xfrm>
            <a:off x="3119776" y="247046"/>
            <a:ext cx="5373436" cy="57448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19894420"/>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Humor</a:t>
            </a:r>
            <a:endParaRPr lang="en-US" dirty="0"/>
          </a:p>
        </p:txBody>
      </p:sp>
      <p:sp>
        <p:nvSpPr>
          <p:cNvPr id="6" name="Text Placeholder 5"/>
          <p:cNvSpPr>
            <a:spLocks noGrp="1"/>
          </p:cNvSpPr>
          <p:nvPr>
            <p:ph type="body" sz="quarter" idx="10"/>
          </p:nvPr>
        </p:nvSpPr>
        <p:spPr>
          <a:xfrm>
            <a:off x="508000" y="1411552"/>
            <a:ext cx="7809149" cy="2511457"/>
          </a:xfrm>
        </p:spPr>
        <p:txBody>
          <a:bodyPr/>
          <a:lstStyle/>
          <a:p>
            <a:r>
              <a:rPr lang="en-US" dirty="0"/>
              <a:t>Keep it light hearted and humorous, if you can.</a:t>
            </a:r>
          </a:p>
          <a:p>
            <a:r>
              <a:rPr lang="en-US" dirty="0" smtClean="0"/>
              <a:t>Reduces </a:t>
            </a:r>
            <a:r>
              <a:rPr lang="en-US" dirty="0"/>
              <a:t>tension and stress.</a:t>
            </a:r>
          </a:p>
          <a:p>
            <a:r>
              <a:rPr lang="en-US" dirty="0" smtClean="0"/>
              <a:t>Use </a:t>
            </a:r>
            <a:r>
              <a:rPr lang="en-US" dirty="0"/>
              <a:t>it appropriately.</a:t>
            </a:r>
          </a:p>
          <a:p>
            <a:endParaRPr lang="en-US" dirty="0"/>
          </a:p>
        </p:txBody>
      </p:sp>
      <p:pic>
        <p:nvPicPr>
          <p:cNvPr id="7" name="Content Placeholder 3"/>
          <p:cNvPicPr>
            <a:picLocks noGrp="1" noChangeAspect="1"/>
          </p:cNvPicPr>
          <p:nvPr/>
        </p:nvPicPr>
        <p:blipFill>
          <a:blip r:embed="rId3">
            <a:extLst>
              <a:ext uri="{28A0092B-C50C-407E-A947-70E740481C1C}">
                <a14:useLocalDpi xmlns:a14="http://schemas.microsoft.com/office/drawing/2010/main" val="0"/>
              </a:ext>
            </a:extLst>
          </a:blip>
          <a:stretch>
            <a:fillRect/>
          </a:stretch>
        </p:blipFill>
        <p:spPr>
          <a:xfrm>
            <a:off x="8784192" y="1411552"/>
            <a:ext cx="2899808" cy="310025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102108385"/>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Text Placeholder 3"/>
          <p:cNvSpPr>
            <a:spLocks noGrp="1"/>
          </p:cNvSpPr>
          <p:nvPr>
            <p:ph type="body" sz="quarter" idx="10"/>
          </p:nvPr>
        </p:nvSpPr>
        <p:spPr/>
        <p:txBody>
          <a:bodyPr/>
          <a:lstStyle/>
          <a:p>
            <a:endParaRPr lang="en-US"/>
          </a:p>
        </p:txBody>
      </p:sp>
      <p:pic>
        <p:nvPicPr>
          <p:cNvPr id="5" name="Content Placeholder 4"/>
          <p:cNvPicPr>
            <a:picLocks noGrp="1"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1439" y="305645"/>
            <a:ext cx="3826059" cy="57326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40532516"/>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Text Placeholder 3"/>
          <p:cNvSpPr>
            <a:spLocks noGrp="1"/>
          </p:cNvSpPr>
          <p:nvPr>
            <p:ph type="body" sz="quarter" idx="10"/>
          </p:nvPr>
        </p:nvSpPr>
        <p:spPr/>
        <p:txBody>
          <a:bodyPr/>
          <a:lstStyle/>
          <a:p>
            <a:endParaRPr lang="en-US"/>
          </a:p>
        </p:txBody>
      </p:sp>
      <p:pic>
        <p:nvPicPr>
          <p:cNvPr id="5" name="Content Placeholder 3"/>
          <p:cNvPicPr>
            <a:picLocks noGrp="1" noChangeAspect="1"/>
          </p:cNvPicPr>
          <p:nvPr/>
        </p:nvPicPr>
        <p:blipFill rotWithShape="1">
          <a:blip r:embed="rId3">
            <a:extLst>
              <a:ext uri="{28A0092B-C50C-407E-A947-70E740481C1C}">
                <a14:useLocalDpi xmlns:a14="http://schemas.microsoft.com/office/drawing/2010/main" val="0"/>
              </a:ext>
            </a:extLst>
          </a:blip>
          <a:srcRect b="30055"/>
          <a:stretch/>
        </p:blipFill>
        <p:spPr>
          <a:xfrm>
            <a:off x="2783890" y="429940"/>
            <a:ext cx="6611167" cy="53933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89070558"/>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Discipline</a:t>
            </a:r>
            <a:endParaRPr lang="en-US" dirty="0"/>
          </a:p>
        </p:txBody>
      </p:sp>
      <p:sp>
        <p:nvSpPr>
          <p:cNvPr id="6" name="Text Placeholder 5"/>
          <p:cNvSpPr>
            <a:spLocks noGrp="1"/>
          </p:cNvSpPr>
          <p:nvPr>
            <p:ph type="body" sz="quarter" idx="10"/>
          </p:nvPr>
        </p:nvSpPr>
        <p:spPr>
          <a:xfrm>
            <a:off x="508000" y="1411552"/>
            <a:ext cx="6174902" cy="2068259"/>
          </a:xfrm>
        </p:spPr>
        <p:txBody>
          <a:bodyPr/>
          <a:lstStyle/>
          <a:p>
            <a:r>
              <a:rPr lang="en-US" dirty="0" smtClean="0"/>
              <a:t>Maintain Net Discipline</a:t>
            </a:r>
          </a:p>
          <a:p>
            <a:r>
              <a:rPr lang="en-US" dirty="0" smtClean="0"/>
              <a:t>Be Kind and Courteous</a:t>
            </a:r>
          </a:p>
          <a:p>
            <a:r>
              <a:rPr lang="en-US" dirty="0" smtClean="0"/>
              <a:t>Choose your battles</a:t>
            </a:r>
          </a:p>
          <a:p>
            <a:endParaRPr lang="en-US" dirty="0"/>
          </a:p>
        </p:txBody>
      </p:sp>
      <p:pic>
        <p:nvPicPr>
          <p:cNvPr id="7" name="Content Placeholder 4"/>
          <p:cNvPicPr>
            <a:picLocks noGrp="1"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43223" y="309668"/>
            <a:ext cx="2140777" cy="320758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Content Placeholder 3"/>
          <p:cNvPicPr>
            <a:picLocks noGrp="1" noChangeAspect="1"/>
          </p:cNvPicPr>
          <p:nvPr/>
        </p:nvPicPr>
        <p:blipFill rotWithShape="1">
          <a:blip r:embed="rId6">
            <a:extLst>
              <a:ext uri="{28A0092B-C50C-407E-A947-70E740481C1C}">
                <a14:useLocalDpi xmlns:a14="http://schemas.microsoft.com/office/drawing/2010/main" val="0"/>
              </a:ext>
            </a:extLst>
          </a:blip>
          <a:srcRect l="37838" t="6893" r="6833" b="26918"/>
          <a:stretch/>
        </p:blipFill>
        <p:spPr>
          <a:xfrm>
            <a:off x="6926095" y="1738014"/>
            <a:ext cx="2879387" cy="401752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 name="NetDisciplin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998788" y="4181475"/>
            <a:ext cx="609600" cy="609600"/>
          </a:xfrm>
          <a:prstGeom prst="rect">
            <a:avLst/>
          </a:prstGeom>
        </p:spPr>
      </p:pic>
    </p:spTree>
    <p:extLst>
      <p:ext uri="{BB962C8B-B14F-4D97-AF65-F5344CB8AC3E}">
        <p14:creationId xmlns:p14="http://schemas.microsoft.com/office/powerpoint/2010/main" val="2175382081"/>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88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Text Placeholder 5"/>
          <p:cNvSpPr>
            <a:spLocks noGrp="1"/>
          </p:cNvSpPr>
          <p:nvPr>
            <p:ph type="body" sz="quarter" idx="10"/>
          </p:nvPr>
        </p:nvSpPr>
        <p:spPr/>
        <p:txBody>
          <a:bodyPr/>
          <a:lstStyle/>
          <a:p>
            <a:endParaRPr lang="en-US"/>
          </a:p>
        </p:txBody>
      </p:sp>
      <p:pic>
        <p:nvPicPr>
          <p:cNvPr id="7" name="Content Placeholder 3"/>
          <p:cNvPicPr>
            <a:picLocks noGrp="1" noChangeAspect="1"/>
          </p:cNvPicPr>
          <p:nvPr/>
        </p:nvPicPr>
        <p:blipFill>
          <a:blip r:embed="rId3">
            <a:extLst>
              <a:ext uri="{28A0092B-C50C-407E-A947-70E740481C1C}">
                <a14:useLocalDpi xmlns:a14="http://schemas.microsoft.com/office/drawing/2010/main" val="0"/>
              </a:ext>
            </a:extLst>
          </a:blip>
          <a:stretch>
            <a:fillRect/>
          </a:stretch>
        </p:blipFill>
        <p:spPr>
          <a:xfrm>
            <a:off x="2120817" y="463942"/>
            <a:ext cx="7950366" cy="49625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24628136"/>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Ad Hoc</a:t>
            </a:r>
            <a:endParaRPr lang="en-US" dirty="0"/>
          </a:p>
        </p:txBody>
      </p:sp>
      <p:sp>
        <p:nvSpPr>
          <p:cNvPr id="6" name="Text Placeholder 5"/>
          <p:cNvSpPr>
            <a:spLocks noGrp="1"/>
          </p:cNvSpPr>
          <p:nvPr>
            <p:ph type="body" sz="quarter" idx="10"/>
          </p:nvPr>
        </p:nvSpPr>
        <p:spPr>
          <a:xfrm>
            <a:off x="508000" y="1411552"/>
            <a:ext cx="11176000" cy="2068259"/>
          </a:xfrm>
        </p:spPr>
        <p:txBody>
          <a:bodyPr/>
          <a:lstStyle/>
          <a:p>
            <a:r>
              <a:rPr lang="en-US" dirty="0" smtClean="0"/>
              <a:t>Be Ready2Go!</a:t>
            </a:r>
          </a:p>
          <a:p>
            <a:r>
              <a:rPr lang="en-US" dirty="0" smtClean="0"/>
              <a:t>Paper &amp; Pencil</a:t>
            </a:r>
          </a:p>
          <a:p>
            <a:r>
              <a:rPr lang="en-US" dirty="0" smtClean="0"/>
              <a:t>Hardcopy of Roster</a:t>
            </a:r>
          </a:p>
          <a:p>
            <a:endParaRPr lang="en-US" dirty="0"/>
          </a:p>
        </p:txBody>
      </p:sp>
      <p:pic>
        <p:nvPicPr>
          <p:cNvPr id="7" name="Content Placeholder 3"/>
          <p:cNvPicPr>
            <a:picLocks noGrp="1" noChangeAspect="1"/>
          </p:cNvPicPr>
          <p:nvPr/>
        </p:nvPicPr>
        <p:blipFill rotWithShape="1">
          <a:blip r:embed="rId5">
            <a:extLst>
              <a:ext uri="{28A0092B-C50C-407E-A947-70E740481C1C}">
                <a14:useLocalDpi xmlns:a14="http://schemas.microsoft.com/office/drawing/2010/main" val="0"/>
              </a:ext>
            </a:extLst>
          </a:blip>
          <a:srcRect l="20234" r="28255"/>
          <a:stretch/>
        </p:blipFill>
        <p:spPr>
          <a:xfrm>
            <a:off x="8210107" y="1411552"/>
            <a:ext cx="2739602" cy="331973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TextBox 1"/>
          <p:cNvSpPr txBox="1"/>
          <p:nvPr/>
        </p:nvSpPr>
        <p:spPr>
          <a:xfrm>
            <a:off x="836163" y="3407763"/>
            <a:ext cx="2425600" cy="523220"/>
          </a:xfrm>
          <a:prstGeom prst="rect">
            <a:avLst/>
          </a:prstGeom>
          <a:noFill/>
        </p:spPr>
        <p:txBody>
          <a:bodyPr wrap="none" rtlCol="0">
            <a:spAutoFit/>
          </a:bodyPr>
          <a:lstStyle/>
          <a:p>
            <a:r>
              <a:rPr lang="en-US" sz="2800" dirty="0" err="1" smtClean="0"/>
              <a:t>Adhoc</a:t>
            </a:r>
            <a:r>
              <a:rPr lang="en-US" sz="2800" dirty="0" smtClean="0"/>
              <a:t> Example</a:t>
            </a:r>
            <a:endParaRPr lang="en-US" sz="2800" dirty="0"/>
          </a:p>
        </p:txBody>
      </p:sp>
      <p:pic>
        <p:nvPicPr>
          <p:cNvPr id="3" name="AdhocNC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749454" y="3364573"/>
            <a:ext cx="609600" cy="609600"/>
          </a:xfrm>
          <a:prstGeom prst="rect">
            <a:avLst/>
          </a:prstGeom>
        </p:spPr>
      </p:pic>
    </p:spTree>
    <p:extLst>
      <p:ext uri="{BB962C8B-B14F-4D97-AF65-F5344CB8AC3E}">
        <p14:creationId xmlns:p14="http://schemas.microsoft.com/office/powerpoint/2010/main" val="466348424"/>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0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ERC Nets - Organization</a:t>
            </a:r>
            <a:endParaRPr lang="en-US" dirty="0"/>
          </a:p>
        </p:txBody>
      </p:sp>
      <p:sp>
        <p:nvSpPr>
          <p:cNvPr id="8" name="TextBox 7"/>
          <p:cNvSpPr txBox="1"/>
          <p:nvPr/>
        </p:nvSpPr>
        <p:spPr>
          <a:xfrm>
            <a:off x="4943729" y="1164752"/>
            <a:ext cx="2304542" cy="523220"/>
          </a:xfrm>
          <a:prstGeom prst="rect">
            <a:avLst/>
          </a:prstGeom>
          <a:noFill/>
          <a:ln>
            <a:solidFill>
              <a:schemeClr val="bg1"/>
            </a:solidFill>
          </a:ln>
        </p:spPr>
        <p:txBody>
          <a:bodyPr wrap="none" rtlCol="0">
            <a:spAutoFit/>
          </a:bodyPr>
          <a:lstStyle/>
          <a:p>
            <a:r>
              <a:rPr lang="en-US" sz="2800" dirty="0" smtClean="0"/>
              <a:t>Kevin </a:t>
            </a:r>
            <a:r>
              <a:rPr lang="en-US" sz="2800" dirty="0" err="1" smtClean="0"/>
              <a:t>Hemsley</a:t>
            </a:r>
            <a:endParaRPr lang="en-US" sz="2800" dirty="0"/>
          </a:p>
        </p:txBody>
      </p:sp>
      <p:sp>
        <p:nvSpPr>
          <p:cNvPr id="10" name="TextBox 9"/>
          <p:cNvSpPr txBox="1"/>
          <p:nvPr/>
        </p:nvSpPr>
        <p:spPr>
          <a:xfrm>
            <a:off x="6787448" y="4112314"/>
            <a:ext cx="3840795" cy="954107"/>
          </a:xfrm>
          <a:prstGeom prst="rect">
            <a:avLst/>
          </a:prstGeom>
          <a:noFill/>
          <a:ln>
            <a:solidFill>
              <a:schemeClr val="bg1"/>
            </a:solidFill>
          </a:ln>
        </p:spPr>
        <p:txBody>
          <a:bodyPr wrap="none" rtlCol="0">
            <a:spAutoFit/>
          </a:bodyPr>
          <a:lstStyle/>
          <a:p>
            <a:r>
              <a:rPr lang="en-US" sz="2800" dirty="0" smtClean="0"/>
              <a:t>??</a:t>
            </a:r>
          </a:p>
          <a:p>
            <a:r>
              <a:rPr lang="en-US" sz="2800" dirty="0" smtClean="0"/>
              <a:t>Storehouse Net Manager</a:t>
            </a:r>
            <a:endParaRPr lang="en-US" sz="2800" dirty="0"/>
          </a:p>
        </p:txBody>
      </p:sp>
      <p:sp>
        <p:nvSpPr>
          <p:cNvPr id="11" name="TextBox 10"/>
          <p:cNvSpPr txBox="1"/>
          <p:nvPr/>
        </p:nvSpPr>
        <p:spPr>
          <a:xfrm>
            <a:off x="4044000" y="3464172"/>
            <a:ext cx="772969" cy="523220"/>
          </a:xfrm>
          <a:prstGeom prst="rect">
            <a:avLst/>
          </a:prstGeom>
          <a:noFill/>
          <a:ln>
            <a:solidFill>
              <a:schemeClr val="bg1"/>
            </a:solidFill>
          </a:ln>
        </p:spPr>
        <p:txBody>
          <a:bodyPr wrap="none" rtlCol="0">
            <a:spAutoFit/>
          </a:bodyPr>
          <a:lstStyle/>
          <a:p>
            <a:r>
              <a:rPr lang="en-US" sz="2800" dirty="0" smtClean="0"/>
              <a:t>NCS</a:t>
            </a:r>
            <a:endParaRPr lang="en-US" sz="2800" dirty="0"/>
          </a:p>
        </p:txBody>
      </p:sp>
      <p:sp>
        <p:nvSpPr>
          <p:cNvPr id="14" name="TextBox 13"/>
          <p:cNvSpPr txBox="1"/>
          <p:nvPr/>
        </p:nvSpPr>
        <p:spPr>
          <a:xfrm>
            <a:off x="1933586" y="2285339"/>
            <a:ext cx="3263586" cy="954107"/>
          </a:xfrm>
          <a:prstGeom prst="rect">
            <a:avLst/>
          </a:prstGeom>
          <a:noFill/>
          <a:ln>
            <a:solidFill>
              <a:schemeClr val="bg1"/>
            </a:solidFill>
          </a:ln>
        </p:spPr>
        <p:txBody>
          <a:bodyPr wrap="none" rtlCol="0">
            <a:spAutoFit/>
          </a:bodyPr>
          <a:lstStyle/>
          <a:p>
            <a:r>
              <a:rPr lang="en-US" sz="2800" dirty="0" smtClean="0"/>
              <a:t>Bob </a:t>
            </a:r>
            <a:r>
              <a:rPr lang="en-US" sz="2800" dirty="0" err="1" smtClean="0"/>
              <a:t>Hodgen</a:t>
            </a:r>
            <a:endParaRPr lang="en-US" sz="2800" dirty="0" smtClean="0"/>
          </a:p>
          <a:p>
            <a:r>
              <a:rPr lang="en-US" sz="2800" dirty="0" smtClean="0"/>
              <a:t>Regional Coordinator</a:t>
            </a:r>
            <a:endParaRPr lang="en-US" sz="2800" dirty="0"/>
          </a:p>
        </p:txBody>
      </p:sp>
      <p:sp>
        <p:nvSpPr>
          <p:cNvPr id="15" name="TextBox 14"/>
          <p:cNvSpPr txBox="1"/>
          <p:nvPr/>
        </p:nvSpPr>
        <p:spPr>
          <a:xfrm>
            <a:off x="4044000" y="4112314"/>
            <a:ext cx="772969" cy="523220"/>
          </a:xfrm>
          <a:prstGeom prst="rect">
            <a:avLst/>
          </a:prstGeom>
          <a:noFill/>
          <a:ln>
            <a:solidFill>
              <a:schemeClr val="bg1"/>
            </a:solidFill>
          </a:ln>
        </p:spPr>
        <p:txBody>
          <a:bodyPr wrap="none" rtlCol="0">
            <a:spAutoFit/>
          </a:bodyPr>
          <a:lstStyle/>
          <a:p>
            <a:r>
              <a:rPr lang="en-US" sz="2800" dirty="0" smtClean="0"/>
              <a:t>NCS</a:t>
            </a:r>
            <a:endParaRPr lang="en-US" sz="2800" dirty="0"/>
          </a:p>
        </p:txBody>
      </p:sp>
      <p:sp>
        <p:nvSpPr>
          <p:cNvPr id="16" name="TextBox 15"/>
          <p:cNvSpPr txBox="1"/>
          <p:nvPr/>
        </p:nvSpPr>
        <p:spPr>
          <a:xfrm>
            <a:off x="4043999" y="4760456"/>
            <a:ext cx="772969" cy="523220"/>
          </a:xfrm>
          <a:prstGeom prst="rect">
            <a:avLst/>
          </a:prstGeom>
          <a:noFill/>
          <a:ln>
            <a:solidFill>
              <a:schemeClr val="bg1"/>
            </a:solidFill>
          </a:ln>
        </p:spPr>
        <p:txBody>
          <a:bodyPr wrap="none" rtlCol="0">
            <a:spAutoFit/>
          </a:bodyPr>
          <a:lstStyle/>
          <a:p>
            <a:r>
              <a:rPr lang="en-US" sz="2800" dirty="0" smtClean="0"/>
              <a:t>NCS</a:t>
            </a:r>
            <a:endParaRPr lang="en-US" sz="2800" dirty="0"/>
          </a:p>
        </p:txBody>
      </p:sp>
      <p:sp>
        <p:nvSpPr>
          <p:cNvPr id="17" name="TextBox 16"/>
          <p:cNvSpPr txBox="1"/>
          <p:nvPr/>
        </p:nvSpPr>
        <p:spPr>
          <a:xfrm>
            <a:off x="4043999" y="5408598"/>
            <a:ext cx="772969" cy="523220"/>
          </a:xfrm>
          <a:prstGeom prst="rect">
            <a:avLst/>
          </a:prstGeom>
          <a:noFill/>
          <a:ln>
            <a:solidFill>
              <a:schemeClr val="bg1"/>
            </a:solidFill>
          </a:ln>
        </p:spPr>
        <p:txBody>
          <a:bodyPr wrap="none" rtlCol="0">
            <a:spAutoFit/>
          </a:bodyPr>
          <a:lstStyle/>
          <a:p>
            <a:r>
              <a:rPr lang="en-US" sz="2800" dirty="0" smtClean="0"/>
              <a:t>NCS</a:t>
            </a:r>
            <a:endParaRPr lang="en-US" sz="2800" dirty="0"/>
          </a:p>
        </p:txBody>
      </p:sp>
      <p:cxnSp>
        <p:nvCxnSpPr>
          <p:cNvPr id="21" name="Elbow Connector 20"/>
          <p:cNvCxnSpPr>
            <a:stCxn id="8" idx="2"/>
            <a:endCxn id="14" idx="0"/>
          </p:cNvCxnSpPr>
          <p:nvPr/>
        </p:nvCxnSpPr>
        <p:spPr>
          <a:xfrm rot="5400000">
            <a:off x="4532007" y="721345"/>
            <a:ext cx="597367" cy="2530621"/>
          </a:xfrm>
          <a:prstGeom prst="bentConnector3">
            <a:avLst/>
          </a:prstGeom>
        </p:spPr>
        <p:style>
          <a:lnRef idx="1">
            <a:schemeClr val="dk1"/>
          </a:lnRef>
          <a:fillRef idx="0">
            <a:schemeClr val="dk1"/>
          </a:fillRef>
          <a:effectRef idx="0">
            <a:schemeClr val="dk1"/>
          </a:effectRef>
          <a:fontRef idx="minor">
            <a:schemeClr val="tx1"/>
          </a:fontRef>
        </p:style>
      </p:cxnSp>
      <p:cxnSp>
        <p:nvCxnSpPr>
          <p:cNvPr id="23" name="Elbow Connector 22"/>
          <p:cNvCxnSpPr>
            <a:stCxn id="14" idx="2"/>
            <a:endCxn id="11" idx="1"/>
          </p:cNvCxnSpPr>
          <p:nvPr/>
        </p:nvCxnSpPr>
        <p:spPr>
          <a:xfrm rot="16200000" flipH="1">
            <a:off x="3561521" y="3243303"/>
            <a:ext cx="486336" cy="478621"/>
          </a:xfrm>
          <a:prstGeom prst="bentConnector2">
            <a:avLst/>
          </a:prstGeom>
        </p:spPr>
        <p:style>
          <a:lnRef idx="1">
            <a:schemeClr val="dk1"/>
          </a:lnRef>
          <a:fillRef idx="0">
            <a:schemeClr val="dk1"/>
          </a:fillRef>
          <a:effectRef idx="0">
            <a:schemeClr val="dk1"/>
          </a:effectRef>
          <a:fontRef idx="minor">
            <a:schemeClr val="tx1"/>
          </a:fontRef>
        </p:style>
      </p:cxnSp>
      <p:cxnSp>
        <p:nvCxnSpPr>
          <p:cNvPr id="25" name="Elbow Connector 24"/>
          <p:cNvCxnSpPr>
            <a:stCxn id="14" idx="2"/>
            <a:endCxn id="15" idx="1"/>
          </p:cNvCxnSpPr>
          <p:nvPr/>
        </p:nvCxnSpPr>
        <p:spPr>
          <a:xfrm rot="16200000" flipH="1">
            <a:off x="3237450" y="3567374"/>
            <a:ext cx="1134478" cy="478621"/>
          </a:xfrm>
          <a:prstGeom prst="bentConnector2">
            <a:avLst/>
          </a:prstGeom>
        </p:spPr>
        <p:style>
          <a:lnRef idx="1">
            <a:schemeClr val="dk1"/>
          </a:lnRef>
          <a:fillRef idx="0">
            <a:schemeClr val="dk1"/>
          </a:fillRef>
          <a:effectRef idx="0">
            <a:schemeClr val="dk1"/>
          </a:effectRef>
          <a:fontRef idx="minor">
            <a:schemeClr val="tx1"/>
          </a:fontRef>
        </p:style>
      </p:cxnSp>
      <p:cxnSp>
        <p:nvCxnSpPr>
          <p:cNvPr id="27" name="Elbow Connector 26"/>
          <p:cNvCxnSpPr>
            <a:stCxn id="14" idx="2"/>
            <a:endCxn id="16" idx="1"/>
          </p:cNvCxnSpPr>
          <p:nvPr/>
        </p:nvCxnSpPr>
        <p:spPr>
          <a:xfrm rot="16200000" flipH="1">
            <a:off x="2913379" y="3891446"/>
            <a:ext cx="1782620" cy="478620"/>
          </a:xfrm>
          <a:prstGeom prst="bentConnector2">
            <a:avLst/>
          </a:prstGeom>
        </p:spPr>
        <p:style>
          <a:lnRef idx="1">
            <a:schemeClr val="dk1"/>
          </a:lnRef>
          <a:fillRef idx="0">
            <a:schemeClr val="dk1"/>
          </a:fillRef>
          <a:effectRef idx="0">
            <a:schemeClr val="dk1"/>
          </a:effectRef>
          <a:fontRef idx="minor">
            <a:schemeClr val="tx1"/>
          </a:fontRef>
        </p:style>
      </p:cxnSp>
      <p:cxnSp>
        <p:nvCxnSpPr>
          <p:cNvPr id="29" name="Elbow Connector 28"/>
          <p:cNvCxnSpPr>
            <a:stCxn id="14" idx="2"/>
            <a:endCxn id="17" idx="1"/>
          </p:cNvCxnSpPr>
          <p:nvPr/>
        </p:nvCxnSpPr>
        <p:spPr>
          <a:xfrm rot="16200000" flipH="1">
            <a:off x="2589308" y="4215517"/>
            <a:ext cx="2430762" cy="478620"/>
          </a:xfrm>
          <a:prstGeom prst="bentConnector2">
            <a:avLst/>
          </a:prstGeom>
        </p:spPr>
        <p:style>
          <a:lnRef idx="1">
            <a:schemeClr val="dk1"/>
          </a:lnRef>
          <a:fillRef idx="0">
            <a:schemeClr val="dk1"/>
          </a:fillRef>
          <a:effectRef idx="0">
            <a:schemeClr val="dk1"/>
          </a:effectRef>
          <a:fontRef idx="minor">
            <a:schemeClr val="tx1"/>
          </a:fontRef>
        </p:style>
      </p:cxnSp>
      <p:cxnSp>
        <p:nvCxnSpPr>
          <p:cNvPr id="31" name="Elbow Connector 30"/>
          <p:cNvCxnSpPr>
            <a:stCxn id="10" idx="1"/>
            <a:endCxn id="11" idx="3"/>
          </p:cNvCxnSpPr>
          <p:nvPr/>
        </p:nvCxnSpPr>
        <p:spPr>
          <a:xfrm rot="10800000">
            <a:off x="4816970" y="3725782"/>
            <a:ext cx="1970479" cy="863586"/>
          </a:xfrm>
          <a:prstGeom prst="bentConnector3">
            <a:avLst/>
          </a:prstGeom>
          <a:ln>
            <a:prstDash val="dashDot"/>
          </a:ln>
        </p:spPr>
        <p:style>
          <a:lnRef idx="1">
            <a:schemeClr val="dk1"/>
          </a:lnRef>
          <a:fillRef idx="0">
            <a:schemeClr val="dk1"/>
          </a:fillRef>
          <a:effectRef idx="0">
            <a:schemeClr val="dk1"/>
          </a:effectRef>
          <a:fontRef idx="minor">
            <a:schemeClr val="tx1"/>
          </a:fontRef>
        </p:style>
      </p:cxnSp>
      <p:cxnSp>
        <p:nvCxnSpPr>
          <p:cNvPr id="33" name="Elbow Connector 32"/>
          <p:cNvCxnSpPr>
            <a:stCxn id="10" idx="1"/>
            <a:endCxn id="15" idx="3"/>
          </p:cNvCxnSpPr>
          <p:nvPr/>
        </p:nvCxnSpPr>
        <p:spPr>
          <a:xfrm rot="10800000">
            <a:off x="4816970" y="4373924"/>
            <a:ext cx="1970479" cy="215444"/>
          </a:xfrm>
          <a:prstGeom prst="bentConnector3">
            <a:avLst/>
          </a:prstGeom>
          <a:ln>
            <a:prstDash val="dashDot"/>
          </a:ln>
        </p:spPr>
        <p:style>
          <a:lnRef idx="1">
            <a:schemeClr val="dk1"/>
          </a:lnRef>
          <a:fillRef idx="0">
            <a:schemeClr val="dk1"/>
          </a:fillRef>
          <a:effectRef idx="0">
            <a:schemeClr val="dk1"/>
          </a:effectRef>
          <a:fontRef idx="minor">
            <a:schemeClr val="tx1"/>
          </a:fontRef>
        </p:style>
      </p:cxnSp>
      <p:cxnSp>
        <p:nvCxnSpPr>
          <p:cNvPr id="37" name="Elbow Connector 36"/>
          <p:cNvCxnSpPr>
            <a:stCxn id="10" idx="1"/>
            <a:endCxn id="16" idx="3"/>
          </p:cNvCxnSpPr>
          <p:nvPr/>
        </p:nvCxnSpPr>
        <p:spPr>
          <a:xfrm rot="10800000" flipV="1">
            <a:off x="4816968" y="4589368"/>
            <a:ext cx="1970480" cy="432698"/>
          </a:xfrm>
          <a:prstGeom prst="bentConnector3">
            <a:avLst/>
          </a:prstGeom>
          <a:ln>
            <a:prstDash val="dashDot"/>
          </a:ln>
        </p:spPr>
        <p:style>
          <a:lnRef idx="1">
            <a:schemeClr val="dk1"/>
          </a:lnRef>
          <a:fillRef idx="0">
            <a:schemeClr val="dk1"/>
          </a:fillRef>
          <a:effectRef idx="0">
            <a:schemeClr val="dk1"/>
          </a:effectRef>
          <a:fontRef idx="minor">
            <a:schemeClr val="tx1"/>
          </a:fontRef>
        </p:style>
      </p:cxnSp>
      <p:cxnSp>
        <p:nvCxnSpPr>
          <p:cNvPr id="39" name="Elbow Connector 38"/>
          <p:cNvCxnSpPr>
            <a:stCxn id="10" idx="1"/>
            <a:endCxn id="17" idx="3"/>
          </p:cNvCxnSpPr>
          <p:nvPr/>
        </p:nvCxnSpPr>
        <p:spPr>
          <a:xfrm rot="10800000" flipV="1">
            <a:off x="4816968" y="4589368"/>
            <a:ext cx="1970480" cy="1080840"/>
          </a:xfrm>
          <a:prstGeom prst="bentConnector3">
            <a:avLst/>
          </a:prstGeom>
          <a:ln>
            <a:prstDash val="dashDot"/>
          </a:ln>
        </p:spPr>
        <p:style>
          <a:lnRef idx="1">
            <a:schemeClr val="dk1"/>
          </a:lnRef>
          <a:fillRef idx="0">
            <a:schemeClr val="dk1"/>
          </a:fillRef>
          <a:effectRef idx="0">
            <a:schemeClr val="dk1"/>
          </a:effectRef>
          <a:fontRef idx="minor">
            <a:schemeClr val="tx1"/>
          </a:fontRef>
        </p:style>
      </p:cxnSp>
      <p:cxnSp>
        <p:nvCxnSpPr>
          <p:cNvPr id="43" name="Elbow Connector 42"/>
          <p:cNvCxnSpPr>
            <a:stCxn id="8" idx="2"/>
            <a:endCxn id="10" idx="0"/>
          </p:cNvCxnSpPr>
          <p:nvPr/>
        </p:nvCxnSpPr>
        <p:spPr>
          <a:xfrm rot="16200000" flipH="1">
            <a:off x="6189752" y="1594220"/>
            <a:ext cx="2424342" cy="2611846"/>
          </a:xfrm>
          <a:prstGeom prst="bentConnector3">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08821019"/>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NCS Qualities &amp; Responsibilities</a:t>
            </a:r>
            <a:endParaRPr lang="en-US" dirty="0"/>
          </a:p>
        </p:txBody>
      </p:sp>
      <p:sp>
        <p:nvSpPr>
          <p:cNvPr id="6" name="Content Placeholder 5"/>
          <p:cNvSpPr>
            <a:spLocks noGrp="1"/>
          </p:cNvSpPr>
          <p:nvPr>
            <p:ph sz="half" idx="1"/>
          </p:nvPr>
        </p:nvSpPr>
        <p:spPr>
          <a:xfrm>
            <a:off x="508000" y="1203728"/>
            <a:ext cx="5486400" cy="4567404"/>
          </a:xfrm>
        </p:spPr>
        <p:txBody>
          <a:bodyPr/>
          <a:lstStyle/>
          <a:p>
            <a:r>
              <a:rPr lang="en-US" dirty="0" smtClean="0"/>
              <a:t>must </a:t>
            </a:r>
            <a:r>
              <a:rPr lang="en-US" dirty="0"/>
              <a:t>have a commanding signal</a:t>
            </a:r>
          </a:p>
          <a:p>
            <a:r>
              <a:rPr lang="en-US" b="1" i="1" dirty="0" smtClean="0"/>
              <a:t>is </a:t>
            </a:r>
            <a:r>
              <a:rPr lang="en-US" b="1" i="1" dirty="0"/>
              <a:t>in charge of the net</a:t>
            </a:r>
          </a:p>
          <a:p>
            <a:r>
              <a:rPr lang="en-US" dirty="0" smtClean="0"/>
              <a:t>activates </a:t>
            </a:r>
            <a:r>
              <a:rPr lang="en-US" dirty="0"/>
              <a:t>and assigns resources</a:t>
            </a:r>
          </a:p>
          <a:p>
            <a:r>
              <a:rPr lang="en-US" dirty="0" smtClean="0"/>
              <a:t>must </a:t>
            </a:r>
            <a:r>
              <a:rPr lang="en-US" dirty="0"/>
              <a:t>keep track of resources</a:t>
            </a:r>
          </a:p>
          <a:p>
            <a:r>
              <a:rPr lang="en-US" dirty="0" smtClean="0"/>
              <a:t>assigns </a:t>
            </a:r>
            <a:r>
              <a:rPr lang="en-US" dirty="0"/>
              <a:t>tactical calls</a:t>
            </a:r>
          </a:p>
          <a:p>
            <a:r>
              <a:rPr lang="en-US" b="1" i="1" dirty="0" smtClean="0"/>
              <a:t>keeps </a:t>
            </a:r>
            <a:r>
              <a:rPr lang="en-US" b="1" i="1" dirty="0"/>
              <a:t>a good log</a:t>
            </a:r>
          </a:p>
          <a:p>
            <a:r>
              <a:rPr lang="en-US" dirty="0" smtClean="0"/>
              <a:t>has </a:t>
            </a:r>
            <a:r>
              <a:rPr lang="en-US" dirty="0"/>
              <a:t>a clear speaking voice</a:t>
            </a:r>
          </a:p>
          <a:p>
            <a:r>
              <a:rPr lang="en-US" b="1" i="1" dirty="0" smtClean="0"/>
              <a:t>controls </a:t>
            </a:r>
            <a:r>
              <a:rPr lang="en-US" b="1" i="1" dirty="0"/>
              <a:t>his or her tone of voice</a:t>
            </a:r>
          </a:p>
          <a:p>
            <a:r>
              <a:rPr lang="en-US" dirty="0" smtClean="0"/>
              <a:t>has </a:t>
            </a:r>
            <a:r>
              <a:rPr lang="en-US" dirty="0"/>
              <a:t>good command of the English </a:t>
            </a:r>
            <a:r>
              <a:rPr lang="en-US" dirty="0" smtClean="0"/>
              <a:t>language</a:t>
            </a:r>
            <a:endParaRPr lang="en-US" dirty="0"/>
          </a:p>
        </p:txBody>
      </p:sp>
      <p:sp>
        <p:nvSpPr>
          <p:cNvPr id="7" name="Content Placeholder 6"/>
          <p:cNvSpPr>
            <a:spLocks noGrp="1"/>
          </p:cNvSpPr>
          <p:nvPr>
            <p:ph sz="half" idx="2"/>
          </p:nvPr>
        </p:nvSpPr>
        <p:spPr>
          <a:xfrm>
            <a:off x="6197600" y="1203728"/>
            <a:ext cx="5486400" cy="4869025"/>
          </a:xfrm>
        </p:spPr>
        <p:txBody>
          <a:bodyPr/>
          <a:lstStyle/>
          <a:p>
            <a:r>
              <a:rPr lang="en-US" dirty="0" smtClean="0"/>
              <a:t>can </a:t>
            </a:r>
            <a:r>
              <a:rPr lang="en-US" dirty="0"/>
              <a:t>handle physical and mental stress for long periods</a:t>
            </a:r>
          </a:p>
          <a:p>
            <a:r>
              <a:rPr lang="en-US" dirty="0" smtClean="0"/>
              <a:t>can </a:t>
            </a:r>
            <a:r>
              <a:rPr lang="en-US" dirty="0"/>
              <a:t>listen and respond in a noisy/chaotic environment</a:t>
            </a:r>
          </a:p>
          <a:p>
            <a:r>
              <a:rPr lang="en-US" dirty="0" smtClean="0"/>
              <a:t>has </a:t>
            </a:r>
            <a:r>
              <a:rPr lang="en-US" dirty="0"/>
              <a:t>good hearing</a:t>
            </a:r>
          </a:p>
          <a:p>
            <a:r>
              <a:rPr lang="en-US" dirty="0" smtClean="0"/>
              <a:t>writes </a:t>
            </a:r>
            <a:r>
              <a:rPr lang="en-US" dirty="0"/>
              <a:t>legibly</a:t>
            </a:r>
          </a:p>
          <a:p>
            <a:r>
              <a:rPr lang="en-US" b="1" i="1" dirty="0" smtClean="0"/>
              <a:t>enforces </a:t>
            </a:r>
            <a:r>
              <a:rPr lang="en-US" b="1" i="1" dirty="0"/>
              <a:t>net discipline</a:t>
            </a:r>
          </a:p>
          <a:p>
            <a:r>
              <a:rPr lang="en-US" dirty="0" smtClean="0"/>
              <a:t>uses </a:t>
            </a:r>
            <a:r>
              <a:rPr lang="en-US" dirty="0"/>
              <a:t>tactical calls</a:t>
            </a:r>
          </a:p>
          <a:p>
            <a:r>
              <a:rPr lang="en-US" b="1" i="1" dirty="0"/>
              <a:t>uses standard phonetics</a:t>
            </a:r>
          </a:p>
          <a:p>
            <a:r>
              <a:rPr lang="en-US" dirty="0" smtClean="0"/>
              <a:t>uses </a:t>
            </a:r>
            <a:r>
              <a:rPr lang="en-US" dirty="0"/>
              <a:t>plain English - no "10" codes or "Q" </a:t>
            </a:r>
            <a:r>
              <a:rPr lang="en-US" dirty="0" smtClean="0"/>
              <a:t>signals</a:t>
            </a:r>
            <a:endParaRPr lang="en-US" dirty="0"/>
          </a:p>
        </p:txBody>
      </p:sp>
    </p:spTree>
    <p:extLst>
      <p:ext uri="{BB962C8B-B14F-4D97-AF65-F5344CB8AC3E}">
        <p14:creationId xmlns:p14="http://schemas.microsoft.com/office/powerpoint/2010/main" val="2052141839"/>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NCS Qualities &amp; Responsibilities</a:t>
            </a:r>
            <a:endParaRPr lang="en-US" dirty="0"/>
          </a:p>
        </p:txBody>
      </p:sp>
      <p:sp>
        <p:nvSpPr>
          <p:cNvPr id="9" name="Content Placeholder 8"/>
          <p:cNvSpPr>
            <a:spLocks noGrp="1"/>
          </p:cNvSpPr>
          <p:nvPr>
            <p:ph sz="half" idx="1"/>
          </p:nvPr>
        </p:nvSpPr>
        <p:spPr>
          <a:xfrm>
            <a:off x="508000" y="1203736"/>
            <a:ext cx="5486400" cy="4395049"/>
          </a:xfrm>
        </p:spPr>
        <p:txBody>
          <a:bodyPr/>
          <a:lstStyle/>
          <a:p>
            <a:r>
              <a:rPr lang="en-US" b="1" i="1" dirty="0" smtClean="0"/>
              <a:t>thinks </a:t>
            </a:r>
            <a:r>
              <a:rPr lang="en-US" b="1" i="1" dirty="0"/>
              <a:t>before </a:t>
            </a:r>
            <a:r>
              <a:rPr lang="en-US" b="1" i="1" dirty="0" smtClean="0"/>
              <a:t>keying</a:t>
            </a:r>
            <a:endParaRPr lang="en-US" b="1" i="1" dirty="0"/>
          </a:p>
          <a:p>
            <a:r>
              <a:rPr lang="pt-BR" b="1" i="1" dirty="0" smtClean="0"/>
              <a:t>is </a:t>
            </a:r>
            <a:r>
              <a:rPr lang="pt-BR" b="1" i="1" dirty="0"/>
              <a:t>as concise as possible</a:t>
            </a:r>
          </a:p>
          <a:p>
            <a:r>
              <a:rPr lang="en-US" dirty="0" smtClean="0"/>
              <a:t>knows </a:t>
            </a:r>
            <a:r>
              <a:rPr lang="en-US" dirty="0"/>
              <a:t>how to operate the radio</a:t>
            </a:r>
          </a:p>
          <a:p>
            <a:r>
              <a:rPr lang="en-US" dirty="0" smtClean="0"/>
              <a:t>frequently </a:t>
            </a:r>
            <a:r>
              <a:rPr lang="en-US" dirty="0"/>
              <a:t>identifies name and reason for the net</a:t>
            </a:r>
          </a:p>
          <a:p>
            <a:r>
              <a:rPr lang="en-US" b="1" i="1" dirty="0" smtClean="0"/>
              <a:t>transmits </a:t>
            </a:r>
            <a:r>
              <a:rPr lang="en-US" b="1" i="1" dirty="0"/>
              <a:t>only facts, not conjecture</a:t>
            </a:r>
          </a:p>
          <a:p>
            <a:r>
              <a:rPr lang="en-US" dirty="0" smtClean="0"/>
              <a:t>takes </a:t>
            </a:r>
            <a:r>
              <a:rPr lang="en-US" dirty="0"/>
              <a:t>frequent breaks</a:t>
            </a:r>
          </a:p>
          <a:p>
            <a:r>
              <a:rPr lang="en-US" dirty="0" smtClean="0"/>
              <a:t>when </a:t>
            </a:r>
            <a:r>
              <a:rPr lang="en-US" dirty="0"/>
              <a:t>transmitting, key up, take a breath, then </a:t>
            </a:r>
            <a:r>
              <a:rPr lang="en-US" dirty="0" smtClean="0"/>
              <a:t>talk</a:t>
            </a:r>
            <a:endParaRPr lang="en-US" dirty="0"/>
          </a:p>
        </p:txBody>
      </p:sp>
      <p:sp>
        <p:nvSpPr>
          <p:cNvPr id="10" name="Content Placeholder 9"/>
          <p:cNvSpPr>
            <a:spLocks noGrp="1"/>
          </p:cNvSpPr>
          <p:nvPr>
            <p:ph sz="half" idx="2"/>
          </p:nvPr>
        </p:nvSpPr>
        <p:spPr/>
        <p:txBody>
          <a:bodyPr/>
          <a:lstStyle/>
          <a:p>
            <a:endParaRPr lang="en-US"/>
          </a:p>
        </p:txBody>
      </p:sp>
    </p:spTree>
    <p:extLst>
      <p:ext uri="{BB962C8B-B14F-4D97-AF65-F5344CB8AC3E}">
        <p14:creationId xmlns:p14="http://schemas.microsoft.com/office/powerpoint/2010/main" val="714600339"/>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Preparing for a Net</a:t>
            </a:r>
            <a:endParaRPr lang="en-US" dirty="0"/>
          </a:p>
        </p:txBody>
      </p:sp>
      <p:sp>
        <p:nvSpPr>
          <p:cNvPr id="5" name="Content Placeholder 4"/>
          <p:cNvSpPr>
            <a:spLocks noGrp="1"/>
          </p:cNvSpPr>
          <p:nvPr>
            <p:ph idx="1"/>
          </p:nvPr>
        </p:nvSpPr>
        <p:spPr>
          <a:xfrm>
            <a:off x="508000" y="1412875"/>
            <a:ext cx="11176000" cy="4099584"/>
          </a:xfrm>
        </p:spPr>
        <p:txBody>
          <a:bodyPr/>
          <a:lstStyle/>
          <a:p>
            <a:r>
              <a:rPr lang="en-US" dirty="0" smtClean="0"/>
              <a:t>Be Ready(2Go)</a:t>
            </a:r>
          </a:p>
          <a:p>
            <a:r>
              <a:rPr lang="en-US" dirty="0" smtClean="0"/>
              <a:t>Mitigate Interruptions</a:t>
            </a:r>
          </a:p>
          <a:p>
            <a:pPr lvl="1"/>
            <a:r>
              <a:rPr lang="en-US" dirty="0" smtClean="0"/>
              <a:t>Delegate the phone</a:t>
            </a:r>
          </a:p>
          <a:p>
            <a:pPr lvl="1"/>
            <a:r>
              <a:rPr lang="en-US" dirty="0" smtClean="0"/>
              <a:t>Turn down other radios</a:t>
            </a:r>
          </a:p>
          <a:p>
            <a:r>
              <a:rPr lang="en-US" dirty="0" smtClean="0"/>
              <a:t>Rig is ready</a:t>
            </a:r>
          </a:p>
          <a:p>
            <a:r>
              <a:rPr lang="en-US" dirty="0" smtClean="0"/>
              <a:t>Accuracy trumps speed</a:t>
            </a:r>
          </a:p>
          <a:p>
            <a:r>
              <a:rPr lang="en-US" dirty="0" smtClean="0"/>
              <a:t>Have a contingency plan</a:t>
            </a:r>
          </a:p>
          <a:p>
            <a:r>
              <a:rPr lang="en-US" dirty="0" smtClean="0"/>
              <a:t>Begin on time</a:t>
            </a:r>
            <a:endParaRPr lang="en-US" dirty="0"/>
          </a:p>
        </p:txBody>
      </p:sp>
      <p:pic>
        <p:nvPicPr>
          <p:cNvPr id="1026" name="Picture 2" descr="http://i1.cpcache.com/product/689214997/youll_be_late_anyway_wall_clock.jpg?height=460&amp;width=460&amp;qv=9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6110" y="894986"/>
            <a:ext cx="1918566" cy="191856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http://www.brighthouseauthorizedoffers.com/images/brighthouse-content-phon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58011" y="2232031"/>
            <a:ext cx="2286000" cy="229552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0" name="Picture 6" descr="http://www.jsmartintranscription.com/wp-content/uploads/2013/05/tortois-and-the-hare-image-300x2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7176" y="3607459"/>
            <a:ext cx="2857500" cy="1905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9906303"/>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Answering a Call</a:t>
            </a:r>
            <a:endParaRPr lang="en-US" dirty="0"/>
          </a:p>
        </p:txBody>
      </p:sp>
      <p:sp>
        <p:nvSpPr>
          <p:cNvPr id="3" name="Content Placeholder 2"/>
          <p:cNvSpPr>
            <a:spLocks noGrp="1"/>
          </p:cNvSpPr>
          <p:nvPr>
            <p:ph idx="1"/>
          </p:nvPr>
        </p:nvSpPr>
        <p:spPr/>
        <p:txBody>
          <a:bodyPr>
            <a:noAutofit/>
          </a:bodyPr>
          <a:lstStyle/>
          <a:p>
            <a:r>
              <a:rPr lang="en-US" sz="2800" dirty="0" smtClean="0"/>
              <a:t>Avoid “this is” or “go ahead”</a:t>
            </a:r>
          </a:p>
          <a:p>
            <a:r>
              <a:rPr lang="en-US" sz="2800" dirty="0" smtClean="0"/>
              <a:t>Net Control is calling the Hart Shelter:</a:t>
            </a:r>
          </a:p>
          <a:p>
            <a:pPr lvl="1"/>
            <a:r>
              <a:rPr lang="en-US" dirty="0" smtClean="0"/>
              <a:t>“Hart Shelter, Net Control”</a:t>
            </a:r>
          </a:p>
          <a:p>
            <a:r>
              <a:rPr lang="en-US" sz="2800" dirty="0" smtClean="0"/>
              <a:t>The Hart Shelter answers with:</a:t>
            </a:r>
          </a:p>
          <a:p>
            <a:pPr lvl="1"/>
            <a:r>
              <a:rPr lang="en-US" dirty="0" smtClean="0"/>
              <a:t>“Hart Shelter”, not “This is Hart Shelter, go ahead Net Control”</a:t>
            </a:r>
          </a:p>
          <a:p>
            <a:pPr lvl="1"/>
            <a:endParaRPr lang="en-US" dirty="0"/>
          </a:p>
          <a:p>
            <a:r>
              <a:rPr lang="en-US" sz="2800" dirty="0" smtClean="0"/>
              <a:t>Net Control will answer with the other station’s identifier</a:t>
            </a:r>
          </a:p>
          <a:p>
            <a:pPr lvl="1"/>
            <a:r>
              <a:rPr lang="en-US" dirty="0" smtClean="0"/>
              <a:t>Hart Shelter calling Net Control: “Net Control, Hart Shelter”</a:t>
            </a:r>
          </a:p>
          <a:p>
            <a:pPr lvl="1"/>
            <a:r>
              <a:rPr lang="en-US" dirty="0" smtClean="0"/>
              <a:t>Net Control responding: “Hart Shelter”</a:t>
            </a:r>
          </a:p>
          <a:p>
            <a:pPr marL="457200" lvl="1" indent="0">
              <a:buNone/>
            </a:pPr>
            <a:endParaRPr lang="en-US" dirty="0" smtClean="0"/>
          </a:p>
          <a:p>
            <a:pPr marL="457200" lvl="1" indent="0">
              <a:buNone/>
            </a:pPr>
            <a:endParaRPr lang="en-US" dirty="0"/>
          </a:p>
        </p:txBody>
      </p:sp>
    </p:spTree>
    <p:extLst>
      <p:ext uri="{BB962C8B-B14F-4D97-AF65-F5344CB8AC3E}">
        <p14:creationId xmlns:p14="http://schemas.microsoft.com/office/powerpoint/2010/main" val="32681574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Acknowledging</a:t>
            </a:r>
            <a:endParaRPr lang="en-US" dirty="0"/>
          </a:p>
        </p:txBody>
      </p:sp>
      <p:sp>
        <p:nvSpPr>
          <p:cNvPr id="3" name="Content Placeholder 2"/>
          <p:cNvSpPr>
            <a:spLocks noGrp="1"/>
          </p:cNvSpPr>
          <p:nvPr>
            <p:ph idx="1"/>
          </p:nvPr>
        </p:nvSpPr>
        <p:spPr>
          <a:xfrm>
            <a:off x="684904" y="1182344"/>
            <a:ext cx="10058400" cy="4442771"/>
          </a:xfrm>
        </p:spPr>
        <p:txBody>
          <a:bodyPr>
            <a:noAutofit/>
          </a:bodyPr>
          <a:lstStyle/>
          <a:p>
            <a:r>
              <a:rPr lang="en-US" sz="2800" dirty="0" smtClean="0"/>
              <a:t>To answer “yes”, use “affirmative”</a:t>
            </a:r>
          </a:p>
          <a:p>
            <a:r>
              <a:rPr lang="en-US" sz="2800" dirty="0" smtClean="0"/>
              <a:t>To answer “no”, use “negative”</a:t>
            </a:r>
          </a:p>
          <a:p>
            <a:r>
              <a:rPr lang="en-US" sz="2800" dirty="0" smtClean="0"/>
              <a:t>To acknowledge receipt of a transmission, </a:t>
            </a:r>
          </a:p>
          <a:p>
            <a:pPr marL="0" indent="0">
              <a:buNone/>
            </a:pPr>
            <a:r>
              <a:rPr lang="en-US" sz="2800" dirty="0" smtClean="0"/>
              <a:t>      use “roger”</a:t>
            </a:r>
          </a:p>
          <a:p>
            <a:endParaRPr lang="en-US" sz="2800" dirty="0"/>
          </a:p>
          <a:p>
            <a:r>
              <a:rPr lang="en-US" sz="2800" dirty="0" smtClean="0"/>
              <a:t>“Henry’s Fork Stake, Net Control”</a:t>
            </a:r>
          </a:p>
          <a:p>
            <a:r>
              <a:rPr lang="en-US" sz="2800" dirty="0" smtClean="0"/>
              <a:t>“Henry’s Fork Stake”</a:t>
            </a:r>
          </a:p>
          <a:p>
            <a:r>
              <a:rPr lang="en-US" sz="2800" dirty="0" smtClean="0"/>
              <a:t>“Have you received additional supplies from Hart Shelter?”</a:t>
            </a:r>
          </a:p>
          <a:p>
            <a:r>
              <a:rPr lang="en-US" sz="2800" dirty="0" smtClean="0"/>
              <a:t>“Negative”</a:t>
            </a:r>
          </a:p>
          <a:p>
            <a:r>
              <a:rPr lang="en-US" sz="2800" dirty="0" smtClean="0"/>
              <a:t>“Contact Hart Shelter on 147.570 MHz for additional supplies.”</a:t>
            </a:r>
          </a:p>
          <a:p>
            <a:r>
              <a:rPr lang="en-US" sz="2800" dirty="0" smtClean="0"/>
              <a:t>“Roger, Henry’s Fork Stake, KB7ITU”</a:t>
            </a:r>
          </a:p>
          <a:p>
            <a:endParaRPr lang="en-US" sz="2800" dirty="0"/>
          </a:p>
        </p:txBody>
      </p:sp>
      <p:pic>
        <p:nvPicPr>
          <p:cNvPr id="5122" name="Picture 2" descr="http://www.lillysourcream.com/wp-content/uploads/2012/04/yes-n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0836" y="1182344"/>
            <a:ext cx="3383684" cy="253776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5463738"/>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Relaying</a:t>
            </a:r>
            <a:endParaRPr lang="en-US" dirty="0"/>
          </a:p>
        </p:txBody>
      </p:sp>
      <p:sp>
        <p:nvSpPr>
          <p:cNvPr id="7" name="Content Placeholder 2"/>
          <p:cNvSpPr>
            <a:spLocks noGrp="1"/>
          </p:cNvSpPr>
          <p:nvPr>
            <p:ph type="body" sz="quarter" idx="10"/>
          </p:nvPr>
        </p:nvSpPr>
        <p:spPr>
          <a:xfrm>
            <a:off x="508000" y="1115717"/>
            <a:ext cx="11176000" cy="2210862"/>
          </a:xfrm>
        </p:spPr>
        <p:txBody>
          <a:bodyPr>
            <a:noAutofit/>
          </a:bodyPr>
          <a:lstStyle/>
          <a:p>
            <a:r>
              <a:rPr lang="en-US" sz="2800" dirty="0" smtClean="0"/>
              <a:t>Break the net by saying, “Relay, N7TMS”</a:t>
            </a:r>
          </a:p>
          <a:p>
            <a:r>
              <a:rPr lang="en-US" sz="2800" dirty="0" smtClean="0"/>
              <a:t>Once acknowledged, the relay station becomes net control for the station being relayed.</a:t>
            </a:r>
          </a:p>
          <a:p>
            <a:pPr marL="0" indent="0">
              <a:buNone/>
            </a:pPr>
            <a:endParaRPr lang="en-US" sz="2800" dirty="0" smtClean="0"/>
          </a:p>
          <a:p>
            <a:r>
              <a:rPr lang="en-US" sz="2800" dirty="0" smtClean="0"/>
              <a:t>“Relay, N7TMS”</a:t>
            </a:r>
          </a:p>
          <a:p>
            <a:r>
              <a:rPr lang="en-US" sz="2800" dirty="0" smtClean="0"/>
              <a:t>“Relay” (‘Relay’ becomes a tactical call sign)</a:t>
            </a:r>
          </a:p>
          <a:p>
            <a:r>
              <a:rPr lang="en-US" sz="2800" dirty="0" smtClean="0"/>
              <a:t>“N7TMS, Relay for Net Control. N7RGW, come now with your report.”</a:t>
            </a:r>
          </a:p>
          <a:p>
            <a:r>
              <a:rPr lang="en-US" sz="2800" dirty="0" smtClean="0"/>
              <a:t>[N7RGW transmits his report]</a:t>
            </a:r>
          </a:p>
          <a:p>
            <a:r>
              <a:rPr lang="en-US" sz="2800" dirty="0" smtClean="0"/>
              <a:t>“Net Control, Relay”</a:t>
            </a:r>
          </a:p>
          <a:p>
            <a:r>
              <a:rPr lang="en-US" sz="2800" dirty="0" smtClean="0"/>
              <a:t>“N7RGW reports ….” (N7TMS gives N7RGW’s report exactly.)</a:t>
            </a:r>
          </a:p>
          <a:p>
            <a:r>
              <a:rPr lang="en-US" sz="2800" dirty="0" smtClean="0"/>
              <a:t>“… Back to net control. N7TMS”</a:t>
            </a:r>
          </a:p>
          <a:p>
            <a:endParaRPr lang="en-US" sz="2800" dirty="0"/>
          </a:p>
          <a:p>
            <a:pPr marL="0" indent="0">
              <a:buNone/>
            </a:pPr>
            <a:endParaRPr lang="en-US" sz="2800" dirty="0"/>
          </a:p>
        </p:txBody>
      </p:sp>
    </p:spTree>
    <p:extLst>
      <p:ext uri="{BB962C8B-B14F-4D97-AF65-F5344CB8AC3E}">
        <p14:creationId xmlns:p14="http://schemas.microsoft.com/office/powerpoint/2010/main" val="2526208845"/>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Loma </a:t>
            </a:r>
            <a:r>
              <a:rPr lang="en-US" dirty="0" err="1" smtClean="0"/>
              <a:t>Prieta</a:t>
            </a:r>
            <a:r>
              <a:rPr lang="en-US" dirty="0" smtClean="0"/>
              <a:t> Earthquake</a:t>
            </a:r>
            <a:endParaRPr lang="en-US" dirty="0"/>
          </a:p>
        </p:txBody>
      </p:sp>
      <p:sp>
        <p:nvSpPr>
          <p:cNvPr id="3" name="Text Placeholder 2"/>
          <p:cNvSpPr>
            <a:spLocks noGrp="1"/>
          </p:cNvSpPr>
          <p:nvPr>
            <p:ph type="body" sz="quarter" idx="10"/>
          </p:nvPr>
        </p:nvSpPr>
        <p:spPr>
          <a:xfrm>
            <a:off x="508000" y="1411552"/>
            <a:ext cx="11176000" cy="1526572"/>
          </a:xfrm>
        </p:spPr>
        <p:txBody>
          <a:bodyPr/>
          <a:lstStyle/>
          <a:p>
            <a:r>
              <a:rPr lang="en-US" dirty="0" smtClean="0"/>
              <a:t>October 17, 1989 </a:t>
            </a:r>
          </a:p>
          <a:p>
            <a:r>
              <a:rPr lang="en-US" dirty="0" smtClean="0"/>
              <a:t>7.1 Earthquake</a:t>
            </a:r>
          </a:p>
          <a:p>
            <a:pPr marL="0" indent="0">
              <a:buNone/>
            </a:pPr>
            <a:endParaRPr lang="en-US" dirty="0"/>
          </a:p>
        </p:txBody>
      </p:sp>
      <p:pic>
        <p:nvPicPr>
          <p:cNvPr id="5" name="Example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99145" y="3941221"/>
            <a:ext cx="609600" cy="609600"/>
          </a:xfrm>
          <a:prstGeom prst="rect">
            <a:avLst/>
          </a:prstGeom>
        </p:spPr>
      </p:pic>
      <p:sp>
        <p:nvSpPr>
          <p:cNvPr id="6" name="TextBox 5"/>
          <p:cNvSpPr txBox="1"/>
          <p:nvPr/>
        </p:nvSpPr>
        <p:spPr>
          <a:xfrm>
            <a:off x="508000" y="2536399"/>
            <a:ext cx="3391891" cy="584775"/>
          </a:xfrm>
          <a:prstGeom prst="rect">
            <a:avLst/>
          </a:prstGeom>
          <a:noFill/>
        </p:spPr>
        <p:txBody>
          <a:bodyPr wrap="none" rtlCol="0">
            <a:spAutoFit/>
          </a:bodyPr>
          <a:lstStyle/>
          <a:p>
            <a:r>
              <a:rPr lang="en-US" sz="3200" dirty="0" smtClean="0">
                <a:hlinkClick r:id="rId6"/>
              </a:rPr>
              <a:t>Video of the Quake</a:t>
            </a:r>
            <a:endParaRPr lang="en-US" sz="3200" dirty="0"/>
          </a:p>
        </p:txBody>
      </p:sp>
      <p:pic>
        <p:nvPicPr>
          <p:cNvPr id="1028" name="Picture 4" descr="http://pubs.usgs.gov/fs/1999/fs151-99/images/indexmap.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23720" y="230189"/>
            <a:ext cx="3343275" cy="43338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 name="Picture 2" descr="http://www.sf-info.org/images/history/14_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05870" y="3325857"/>
            <a:ext cx="3862243" cy="260701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08000" y="3269715"/>
            <a:ext cx="4275594" cy="584775"/>
          </a:xfrm>
          <a:prstGeom prst="rect">
            <a:avLst/>
          </a:prstGeom>
          <a:noFill/>
        </p:spPr>
        <p:txBody>
          <a:bodyPr wrap="none" rtlCol="0">
            <a:spAutoFit/>
          </a:bodyPr>
          <a:lstStyle/>
          <a:p>
            <a:r>
              <a:rPr lang="en-US" sz="3200" dirty="0" smtClean="0"/>
              <a:t>Situation Awareness Net</a:t>
            </a:r>
            <a:endParaRPr lang="en-US" sz="3200" dirty="0"/>
          </a:p>
        </p:txBody>
      </p:sp>
    </p:spTree>
    <p:extLst>
      <p:ext uri="{BB962C8B-B14F-4D97-AF65-F5344CB8AC3E}">
        <p14:creationId xmlns:p14="http://schemas.microsoft.com/office/powerpoint/2010/main" val="4012068054"/>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9232" fill="hold"/>
                                        <p:tgtEl>
                                          <p:spTgt spid="5"/>
                                        </p:tgtEl>
                                      </p:cBhvr>
                                    </p:cmd>
                                  </p:childTnLst>
                                </p:cTn>
                              </p:par>
                            </p:childTnLst>
                          </p:cTn>
                        </p:par>
                      </p:childTnLst>
                    </p:cTn>
                  </p:par>
                </p:childTnLst>
              </p:cTn>
              <p:nextCondLst>
                <p:cond evt="onClick" delay="0">
                  <p:tgtEl>
                    <p:spTgt spid="5"/>
                  </p:tgtEl>
                </p:cond>
              </p:nextCondLst>
            </p:seq>
            <p:audio>
              <p:cMediaNode vol="42424">
                <p:cTn id="7" fill="hold" display="0">
                  <p:stCondLst>
                    <p:cond delay="indefinite"/>
                  </p:stCondLst>
                  <p:endCondLst>
                    <p:cond evt="onStopAudio" delay="0">
                      <p:tgtEl>
                        <p:sldTgt/>
                      </p:tgtEl>
                    </p:cond>
                  </p:endCondLst>
                </p:cTn>
                <p:tgtEl>
                  <p:spTgt spid="5"/>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2064038"/>
            <a:ext cx="11176000" cy="1329595"/>
          </a:xfrm>
        </p:spPr>
        <p:txBody>
          <a:bodyPr/>
          <a:lstStyle/>
          <a:p>
            <a:pPr algn="ctr"/>
            <a:r>
              <a:rPr lang="en-US" sz="9600" dirty="0" smtClean="0"/>
              <a:t>Scenarios</a:t>
            </a:r>
            <a:endParaRPr lang="en-US" sz="9600" dirty="0"/>
          </a:p>
        </p:txBody>
      </p:sp>
      <p:sp>
        <p:nvSpPr>
          <p:cNvPr id="3" name="Text Placeholder 2"/>
          <p:cNvSpPr>
            <a:spLocks noGrp="1"/>
          </p:cNvSpPr>
          <p:nvPr>
            <p:ph type="body" sz="quarter" idx="10"/>
          </p:nvPr>
        </p:nvSpPr>
        <p:spPr>
          <a:xfrm>
            <a:off x="508000" y="1411552"/>
            <a:ext cx="11176000" cy="984885"/>
          </a:xfrm>
        </p:spPr>
        <p:txBody>
          <a:bodyPr/>
          <a:lstStyle/>
          <a:p>
            <a:pPr marL="0" indent="0">
              <a:buNone/>
            </a:pPr>
            <a:endParaRPr lang="en-US" dirty="0"/>
          </a:p>
          <a:p>
            <a:endParaRPr lang="en-US" dirty="0"/>
          </a:p>
        </p:txBody>
      </p:sp>
    </p:spTree>
    <p:extLst>
      <p:ext uri="{BB962C8B-B14F-4D97-AF65-F5344CB8AC3E}">
        <p14:creationId xmlns:p14="http://schemas.microsoft.com/office/powerpoint/2010/main" val="304315661"/>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Scenario 1</a:t>
            </a:r>
            <a:endParaRPr lang="en-US" dirty="0"/>
          </a:p>
        </p:txBody>
      </p:sp>
      <p:sp>
        <p:nvSpPr>
          <p:cNvPr id="3" name="Text Placeholder 2"/>
          <p:cNvSpPr>
            <a:spLocks noGrp="1"/>
          </p:cNvSpPr>
          <p:nvPr>
            <p:ph type="body" sz="quarter" idx="10"/>
          </p:nvPr>
        </p:nvSpPr>
        <p:spPr>
          <a:xfrm>
            <a:off x="508000" y="1411552"/>
            <a:ext cx="11176000" cy="4001095"/>
          </a:xfrm>
        </p:spPr>
        <p:txBody>
          <a:bodyPr/>
          <a:lstStyle/>
          <a:p>
            <a:r>
              <a:rPr lang="en-US" dirty="0"/>
              <a:t>You are NCS for a net. You are taking check-ins and you can only hear “ . . .(static) MR</a:t>
            </a:r>
            <a:r>
              <a:rPr lang="en-US" dirty="0" smtClean="0"/>
              <a:t>.”</a:t>
            </a:r>
          </a:p>
          <a:p>
            <a:endParaRPr lang="en-US" dirty="0"/>
          </a:p>
          <a:p>
            <a:endParaRPr lang="en-US" dirty="0"/>
          </a:p>
          <a:p>
            <a:r>
              <a:rPr lang="en-US" dirty="0" smtClean="0"/>
              <a:t>Weak Station</a:t>
            </a:r>
          </a:p>
          <a:p>
            <a:pPr lvl="1"/>
            <a:r>
              <a:rPr lang="en-US" dirty="0" smtClean="0"/>
              <a:t>Ask operator to use phonetics</a:t>
            </a:r>
          </a:p>
          <a:p>
            <a:pPr lvl="1"/>
            <a:r>
              <a:rPr lang="en-US" dirty="0" smtClean="0"/>
              <a:t>Ask for relays for the “MR” station</a:t>
            </a:r>
            <a:endParaRPr lang="en-US" dirty="0"/>
          </a:p>
          <a:p>
            <a:pPr marL="0" indent="0">
              <a:buNone/>
            </a:pPr>
            <a:endParaRPr lang="en-US" dirty="0"/>
          </a:p>
        </p:txBody>
      </p:sp>
    </p:spTree>
    <p:extLst>
      <p:ext uri="{BB962C8B-B14F-4D97-AF65-F5344CB8AC3E}">
        <p14:creationId xmlns:p14="http://schemas.microsoft.com/office/powerpoint/2010/main" val="3742320043"/>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Scenario 2</a:t>
            </a:r>
            <a:endParaRPr lang="en-US" dirty="0"/>
          </a:p>
        </p:txBody>
      </p:sp>
      <p:sp>
        <p:nvSpPr>
          <p:cNvPr id="3" name="Text Placeholder 2"/>
          <p:cNvSpPr>
            <a:spLocks noGrp="1"/>
          </p:cNvSpPr>
          <p:nvPr>
            <p:ph type="body" sz="quarter" idx="10"/>
          </p:nvPr>
        </p:nvSpPr>
        <p:spPr>
          <a:xfrm>
            <a:off x="508000" y="1411552"/>
            <a:ext cx="11176000" cy="3902607"/>
          </a:xfrm>
        </p:spPr>
        <p:txBody>
          <a:bodyPr/>
          <a:lstStyle/>
          <a:p>
            <a:r>
              <a:rPr lang="en-US" dirty="0"/>
              <a:t>You are participating in a weekly ERC simplex net. The NCS stops transmitting in the middle of a sentence. Nothing is heard for 30 seconds</a:t>
            </a:r>
            <a:r>
              <a:rPr lang="en-US" dirty="0" smtClean="0"/>
              <a:t>.</a:t>
            </a:r>
          </a:p>
          <a:p>
            <a:endParaRPr lang="en-US" dirty="0"/>
          </a:p>
          <a:p>
            <a:endParaRPr lang="en-US" dirty="0" smtClean="0"/>
          </a:p>
          <a:p>
            <a:r>
              <a:rPr lang="en-US" dirty="0" smtClean="0"/>
              <a:t>NCS’s rig has failed in someway</a:t>
            </a:r>
          </a:p>
          <a:p>
            <a:pPr lvl="1"/>
            <a:r>
              <a:rPr lang="en-US" dirty="0" smtClean="0"/>
              <a:t>Ask if there is a backup NCS on frequency</a:t>
            </a:r>
          </a:p>
          <a:p>
            <a:pPr lvl="1"/>
            <a:r>
              <a:rPr lang="en-US" dirty="0" smtClean="0"/>
              <a:t>You assume the net</a:t>
            </a:r>
            <a:endParaRPr lang="en-US" dirty="0"/>
          </a:p>
        </p:txBody>
      </p:sp>
    </p:spTree>
    <p:extLst>
      <p:ext uri="{BB962C8B-B14F-4D97-AF65-F5344CB8AC3E}">
        <p14:creationId xmlns:p14="http://schemas.microsoft.com/office/powerpoint/2010/main" val="4269708070"/>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ERC Nets - Organization</a:t>
            </a:r>
            <a:endParaRPr lang="en-US" dirty="0"/>
          </a:p>
        </p:txBody>
      </p:sp>
      <p:sp>
        <p:nvSpPr>
          <p:cNvPr id="5" name="TextBox 4"/>
          <p:cNvSpPr txBox="1"/>
          <p:nvPr/>
        </p:nvSpPr>
        <p:spPr>
          <a:xfrm>
            <a:off x="4763847" y="1719388"/>
            <a:ext cx="2594236" cy="523220"/>
          </a:xfrm>
          <a:prstGeom prst="rect">
            <a:avLst/>
          </a:prstGeom>
          <a:noFill/>
          <a:ln>
            <a:solidFill>
              <a:schemeClr val="bg1"/>
            </a:solidFill>
          </a:ln>
        </p:spPr>
        <p:txBody>
          <a:bodyPr wrap="none" rtlCol="0">
            <a:spAutoFit/>
          </a:bodyPr>
          <a:lstStyle/>
          <a:p>
            <a:r>
              <a:rPr lang="en-US" sz="2800" dirty="0" smtClean="0"/>
              <a:t>Team Supervisor</a:t>
            </a:r>
            <a:endParaRPr lang="en-US" sz="2800" dirty="0"/>
          </a:p>
        </p:txBody>
      </p:sp>
      <p:sp>
        <p:nvSpPr>
          <p:cNvPr id="8" name="TextBox 7"/>
          <p:cNvSpPr txBox="1"/>
          <p:nvPr/>
        </p:nvSpPr>
        <p:spPr>
          <a:xfrm>
            <a:off x="1753704" y="2839975"/>
            <a:ext cx="1871218" cy="523220"/>
          </a:xfrm>
          <a:prstGeom prst="rect">
            <a:avLst/>
          </a:prstGeom>
          <a:noFill/>
          <a:ln>
            <a:solidFill>
              <a:schemeClr val="bg1"/>
            </a:solidFill>
          </a:ln>
        </p:spPr>
        <p:txBody>
          <a:bodyPr wrap="none" rtlCol="0">
            <a:spAutoFit/>
          </a:bodyPr>
          <a:lstStyle/>
          <a:p>
            <a:r>
              <a:rPr lang="en-US" sz="2800" dirty="0" smtClean="0"/>
              <a:t>Net Control</a:t>
            </a:r>
          </a:p>
        </p:txBody>
      </p:sp>
      <p:cxnSp>
        <p:nvCxnSpPr>
          <p:cNvPr id="12" name="Elbow Connector 11"/>
          <p:cNvCxnSpPr>
            <a:stCxn id="5" idx="2"/>
            <a:endCxn id="8" idx="0"/>
          </p:cNvCxnSpPr>
          <p:nvPr/>
        </p:nvCxnSpPr>
        <p:spPr>
          <a:xfrm rot="5400000">
            <a:off x="4076456" y="855465"/>
            <a:ext cx="597367" cy="3371652"/>
          </a:xfrm>
          <a:prstGeom prst="bentConnector3">
            <a:avLst/>
          </a:prstGeom>
        </p:spPr>
        <p:style>
          <a:lnRef idx="1">
            <a:schemeClr val="dk1"/>
          </a:lnRef>
          <a:fillRef idx="0">
            <a:schemeClr val="dk1"/>
          </a:fillRef>
          <a:effectRef idx="0">
            <a:schemeClr val="dk1"/>
          </a:effectRef>
          <a:fontRef idx="minor">
            <a:schemeClr val="tx1"/>
          </a:fontRef>
        </p:style>
      </p:cxnSp>
      <p:sp>
        <p:nvSpPr>
          <p:cNvPr id="22" name="TextBox 21"/>
          <p:cNvSpPr txBox="1"/>
          <p:nvPr/>
        </p:nvSpPr>
        <p:spPr>
          <a:xfrm>
            <a:off x="4044900" y="2839975"/>
            <a:ext cx="1164486" cy="523220"/>
          </a:xfrm>
          <a:prstGeom prst="rect">
            <a:avLst/>
          </a:prstGeom>
          <a:noFill/>
          <a:ln>
            <a:solidFill>
              <a:schemeClr val="bg1"/>
            </a:solidFill>
          </a:ln>
        </p:spPr>
        <p:txBody>
          <a:bodyPr wrap="none" rtlCol="0">
            <a:spAutoFit/>
          </a:bodyPr>
          <a:lstStyle/>
          <a:p>
            <a:r>
              <a:rPr lang="en-US" sz="2800" dirty="0" smtClean="0"/>
              <a:t>Logger</a:t>
            </a:r>
          </a:p>
        </p:txBody>
      </p:sp>
      <p:sp>
        <p:nvSpPr>
          <p:cNvPr id="23" name="TextBox 22"/>
          <p:cNvSpPr txBox="1"/>
          <p:nvPr/>
        </p:nvSpPr>
        <p:spPr>
          <a:xfrm>
            <a:off x="5587024" y="2839975"/>
            <a:ext cx="2009846" cy="523220"/>
          </a:xfrm>
          <a:prstGeom prst="rect">
            <a:avLst/>
          </a:prstGeom>
          <a:noFill/>
          <a:ln>
            <a:solidFill>
              <a:schemeClr val="bg1"/>
            </a:solidFill>
          </a:ln>
        </p:spPr>
        <p:txBody>
          <a:bodyPr wrap="none" rtlCol="0">
            <a:spAutoFit/>
          </a:bodyPr>
          <a:lstStyle/>
          <a:p>
            <a:r>
              <a:rPr lang="en-US" sz="2800" dirty="0" smtClean="0"/>
              <a:t>Data Analyst</a:t>
            </a:r>
          </a:p>
        </p:txBody>
      </p:sp>
      <p:sp>
        <p:nvSpPr>
          <p:cNvPr id="24" name="TextBox 23"/>
          <p:cNvSpPr txBox="1"/>
          <p:nvPr/>
        </p:nvSpPr>
        <p:spPr>
          <a:xfrm>
            <a:off x="7974508" y="2816829"/>
            <a:ext cx="1911357" cy="523220"/>
          </a:xfrm>
          <a:prstGeom prst="rect">
            <a:avLst/>
          </a:prstGeom>
          <a:noFill/>
          <a:ln>
            <a:solidFill>
              <a:schemeClr val="bg1"/>
            </a:solidFill>
          </a:ln>
        </p:spPr>
        <p:txBody>
          <a:bodyPr wrap="none" rtlCol="0">
            <a:spAutoFit/>
          </a:bodyPr>
          <a:lstStyle/>
          <a:p>
            <a:r>
              <a:rPr lang="en-US" sz="2800" dirty="0" smtClean="0"/>
              <a:t>Backup NCS</a:t>
            </a:r>
          </a:p>
        </p:txBody>
      </p:sp>
      <p:cxnSp>
        <p:nvCxnSpPr>
          <p:cNvPr id="26" name="Elbow Connector 25"/>
          <p:cNvCxnSpPr>
            <a:stCxn id="5" idx="2"/>
            <a:endCxn id="22" idx="0"/>
          </p:cNvCxnSpPr>
          <p:nvPr/>
        </p:nvCxnSpPr>
        <p:spPr>
          <a:xfrm rot="5400000">
            <a:off x="5045371" y="1824380"/>
            <a:ext cx="597367" cy="1433822"/>
          </a:xfrm>
          <a:prstGeom prst="bentConnector3">
            <a:avLst/>
          </a:prstGeom>
        </p:spPr>
        <p:style>
          <a:lnRef idx="1">
            <a:schemeClr val="dk1"/>
          </a:lnRef>
          <a:fillRef idx="0">
            <a:schemeClr val="dk1"/>
          </a:fillRef>
          <a:effectRef idx="0">
            <a:schemeClr val="dk1"/>
          </a:effectRef>
          <a:fontRef idx="minor">
            <a:schemeClr val="tx1"/>
          </a:fontRef>
        </p:style>
      </p:cxnSp>
      <p:cxnSp>
        <p:nvCxnSpPr>
          <p:cNvPr id="28" name="Elbow Connector 27"/>
          <p:cNvCxnSpPr>
            <a:stCxn id="5" idx="2"/>
            <a:endCxn id="23" idx="0"/>
          </p:cNvCxnSpPr>
          <p:nvPr/>
        </p:nvCxnSpPr>
        <p:spPr>
          <a:xfrm rot="16200000" flipH="1">
            <a:off x="6027773" y="2275800"/>
            <a:ext cx="597367" cy="530982"/>
          </a:xfrm>
          <a:prstGeom prst="bentConnector3">
            <a:avLst/>
          </a:prstGeom>
        </p:spPr>
        <p:style>
          <a:lnRef idx="1">
            <a:schemeClr val="dk1"/>
          </a:lnRef>
          <a:fillRef idx="0">
            <a:schemeClr val="dk1"/>
          </a:fillRef>
          <a:effectRef idx="0">
            <a:schemeClr val="dk1"/>
          </a:effectRef>
          <a:fontRef idx="minor">
            <a:schemeClr val="tx1"/>
          </a:fontRef>
        </p:style>
      </p:cxnSp>
      <p:cxnSp>
        <p:nvCxnSpPr>
          <p:cNvPr id="30" name="Elbow Connector 29"/>
          <p:cNvCxnSpPr>
            <a:stCxn id="5" idx="2"/>
            <a:endCxn id="24" idx="0"/>
          </p:cNvCxnSpPr>
          <p:nvPr/>
        </p:nvCxnSpPr>
        <p:spPr>
          <a:xfrm rot="16200000" flipH="1">
            <a:off x="7208466" y="1095107"/>
            <a:ext cx="574221" cy="2869222"/>
          </a:xfrm>
          <a:prstGeom prst="bentConnector3">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31265862"/>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Scenario 3</a:t>
            </a:r>
            <a:endParaRPr lang="en-US" dirty="0"/>
          </a:p>
        </p:txBody>
      </p:sp>
      <p:sp>
        <p:nvSpPr>
          <p:cNvPr id="3" name="Text Placeholder 2"/>
          <p:cNvSpPr>
            <a:spLocks noGrp="1"/>
          </p:cNvSpPr>
          <p:nvPr>
            <p:ph type="body" sz="quarter" idx="10"/>
          </p:nvPr>
        </p:nvSpPr>
        <p:spPr>
          <a:xfrm>
            <a:off x="508000" y="1411552"/>
            <a:ext cx="11176000" cy="5047536"/>
          </a:xfrm>
        </p:spPr>
        <p:txBody>
          <a:bodyPr/>
          <a:lstStyle/>
          <a:p>
            <a:r>
              <a:rPr lang="en-US" dirty="0"/>
              <a:t>You are NCS for a net taking check-ins and you hear </a:t>
            </a:r>
            <a:endParaRPr lang="en-US" dirty="0" smtClean="0"/>
          </a:p>
          <a:p>
            <a:pPr marL="0" indent="0">
              <a:buNone/>
            </a:pPr>
            <a:r>
              <a:rPr lang="en-US" dirty="0"/>
              <a:t>	</a:t>
            </a:r>
            <a:r>
              <a:rPr lang="en-US" dirty="0" smtClean="0"/>
              <a:t>“ </a:t>
            </a:r>
            <a:r>
              <a:rPr lang="en-US" dirty="0"/>
              <a:t>. . . static . . . repeater keying . . . static</a:t>
            </a:r>
            <a:r>
              <a:rPr lang="en-US" dirty="0" smtClean="0"/>
              <a:t>”.</a:t>
            </a:r>
          </a:p>
          <a:p>
            <a:endParaRPr lang="en-US" dirty="0"/>
          </a:p>
          <a:p>
            <a:endParaRPr lang="en-US" dirty="0" smtClean="0"/>
          </a:p>
          <a:p>
            <a:r>
              <a:rPr lang="en-US" dirty="0" smtClean="0"/>
              <a:t>Possible low battery or weak station</a:t>
            </a:r>
          </a:p>
          <a:p>
            <a:pPr lvl="1"/>
            <a:r>
              <a:rPr lang="en-US" dirty="0" smtClean="0"/>
              <a:t>Advise the station to use an alternate power source</a:t>
            </a:r>
          </a:p>
          <a:p>
            <a:pPr lvl="1"/>
            <a:r>
              <a:rPr lang="en-US" dirty="0" smtClean="0"/>
              <a:t>Ask other stations to listen on the input</a:t>
            </a:r>
          </a:p>
          <a:p>
            <a:pPr lvl="1"/>
            <a:r>
              <a:rPr lang="en-US" dirty="0" smtClean="0"/>
              <a:t>Ask for relays</a:t>
            </a:r>
          </a:p>
          <a:p>
            <a:pPr lvl="1"/>
            <a:endParaRPr lang="en-US" dirty="0"/>
          </a:p>
          <a:p>
            <a:pPr marL="0" indent="0">
              <a:buNone/>
            </a:pPr>
            <a:endParaRPr lang="en-US" dirty="0"/>
          </a:p>
        </p:txBody>
      </p:sp>
    </p:spTree>
    <p:extLst>
      <p:ext uri="{BB962C8B-B14F-4D97-AF65-F5344CB8AC3E}">
        <p14:creationId xmlns:p14="http://schemas.microsoft.com/office/powerpoint/2010/main" val="736234938"/>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Scenario 4</a:t>
            </a:r>
            <a:endParaRPr lang="en-US" dirty="0"/>
          </a:p>
        </p:txBody>
      </p:sp>
      <p:sp>
        <p:nvSpPr>
          <p:cNvPr id="3" name="Text Placeholder 2"/>
          <p:cNvSpPr>
            <a:spLocks noGrp="1"/>
          </p:cNvSpPr>
          <p:nvPr>
            <p:ph type="body" sz="quarter" idx="10"/>
          </p:nvPr>
        </p:nvSpPr>
        <p:spPr>
          <a:xfrm>
            <a:off x="508000" y="1411552"/>
            <a:ext cx="11176000" cy="3459409"/>
          </a:xfrm>
        </p:spPr>
        <p:txBody>
          <a:bodyPr/>
          <a:lstStyle/>
          <a:p>
            <a:r>
              <a:rPr lang="en-US" dirty="0"/>
              <a:t>While acting as NCS, you hear someone whistling “Yankee Doodle” each time you </a:t>
            </a:r>
            <a:r>
              <a:rPr lang="en-US" dirty="0" err="1"/>
              <a:t>unkey</a:t>
            </a:r>
            <a:r>
              <a:rPr lang="en-US" dirty="0" smtClean="0"/>
              <a:t>.</a:t>
            </a:r>
          </a:p>
          <a:p>
            <a:endParaRPr lang="en-US" dirty="0"/>
          </a:p>
          <a:p>
            <a:endParaRPr lang="en-US" dirty="0"/>
          </a:p>
          <a:p>
            <a:r>
              <a:rPr lang="en-US" dirty="0" smtClean="0"/>
              <a:t>Intentional Interference</a:t>
            </a:r>
          </a:p>
          <a:p>
            <a:pPr lvl="1"/>
            <a:r>
              <a:rPr lang="en-US" dirty="0" smtClean="0"/>
              <a:t>Ignore the offender</a:t>
            </a:r>
          </a:p>
          <a:p>
            <a:pPr lvl="1"/>
            <a:r>
              <a:rPr lang="en-US" dirty="0" smtClean="0"/>
              <a:t>Change to an alternate frequency</a:t>
            </a:r>
            <a:endParaRPr lang="en-US" dirty="0"/>
          </a:p>
        </p:txBody>
      </p:sp>
    </p:spTree>
    <p:extLst>
      <p:ext uri="{BB962C8B-B14F-4D97-AF65-F5344CB8AC3E}">
        <p14:creationId xmlns:p14="http://schemas.microsoft.com/office/powerpoint/2010/main" val="1706235286"/>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Scenario 5</a:t>
            </a:r>
            <a:endParaRPr lang="en-US" dirty="0"/>
          </a:p>
        </p:txBody>
      </p:sp>
      <p:sp>
        <p:nvSpPr>
          <p:cNvPr id="3" name="Text Placeholder 2"/>
          <p:cNvSpPr>
            <a:spLocks noGrp="1"/>
          </p:cNvSpPr>
          <p:nvPr>
            <p:ph type="body" sz="quarter" idx="10"/>
          </p:nvPr>
        </p:nvSpPr>
        <p:spPr>
          <a:xfrm>
            <a:off x="508000" y="1411552"/>
            <a:ext cx="11176000" cy="3496342"/>
          </a:xfrm>
        </p:spPr>
        <p:txBody>
          <a:bodyPr/>
          <a:lstStyle/>
          <a:p>
            <a:r>
              <a:rPr lang="en-US" dirty="0"/>
              <a:t>While listening for stations to check in, you hear one voice saying “This is . . . ” and another </a:t>
            </a:r>
            <a:r>
              <a:rPr lang="en-US" dirty="0" smtClean="0"/>
              <a:t>voice immediately </a:t>
            </a:r>
            <a:r>
              <a:rPr lang="en-US" dirty="0"/>
              <a:t>following saying “November 7 Uniform Tango</a:t>
            </a:r>
            <a:r>
              <a:rPr lang="en-US" dirty="0" smtClean="0"/>
              <a:t>”.</a:t>
            </a:r>
          </a:p>
          <a:p>
            <a:endParaRPr lang="en-US" dirty="0"/>
          </a:p>
          <a:p>
            <a:r>
              <a:rPr lang="en-US" dirty="0" smtClean="0"/>
              <a:t>Double</a:t>
            </a:r>
          </a:p>
          <a:p>
            <a:pPr lvl="1"/>
            <a:r>
              <a:rPr lang="en-US" dirty="0" smtClean="0"/>
              <a:t>Take the N7UT report. Then ask for additional check ins.</a:t>
            </a:r>
            <a:endParaRPr lang="en-US" dirty="0"/>
          </a:p>
          <a:p>
            <a:pPr marL="0" indent="0">
              <a:buNone/>
            </a:pPr>
            <a:endParaRPr lang="en-US" dirty="0"/>
          </a:p>
        </p:txBody>
      </p:sp>
    </p:spTree>
    <p:extLst>
      <p:ext uri="{BB962C8B-B14F-4D97-AF65-F5344CB8AC3E}">
        <p14:creationId xmlns:p14="http://schemas.microsoft.com/office/powerpoint/2010/main" val="2144514225"/>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Scenario 6</a:t>
            </a:r>
            <a:endParaRPr lang="en-US" dirty="0"/>
          </a:p>
        </p:txBody>
      </p:sp>
      <p:sp>
        <p:nvSpPr>
          <p:cNvPr id="3" name="Text Placeholder 2"/>
          <p:cNvSpPr>
            <a:spLocks noGrp="1"/>
          </p:cNvSpPr>
          <p:nvPr>
            <p:ph type="body" sz="quarter" idx="10"/>
          </p:nvPr>
        </p:nvSpPr>
        <p:spPr>
          <a:xfrm>
            <a:off x="508000" y="1411552"/>
            <a:ext cx="11176000" cy="3804118"/>
          </a:xfrm>
        </p:spPr>
        <p:txBody>
          <a:bodyPr/>
          <a:lstStyle/>
          <a:p>
            <a:r>
              <a:rPr lang="en-US" dirty="0"/>
              <a:t>During a situation awareness net, you have requested check-ins with traffic and traffic only. A station says “I want to have a short informal with K5CTR if he checks in. Oh, by the way, I am N7TMS</a:t>
            </a:r>
            <a:r>
              <a:rPr lang="en-US" dirty="0" smtClean="0"/>
              <a:t>.”</a:t>
            </a:r>
          </a:p>
          <a:p>
            <a:endParaRPr lang="en-US" dirty="0"/>
          </a:p>
          <a:p>
            <a:r>
              <a:rPr lang="en-US" dirty="0" smtClean="0"/>
              <a:t>This traffic is outside the bounds of the net.</a:t>
            </a:r>
          </a:p>
          <a:p>
            <a:pPr lvl="1"/>
            <a:r>
              <a:rPr lang="en-US" dirty="0" smtClean="0"/>
              <a:t>Net discipline</a:t>
            </a:r>
          </a:p>
          <a:p>
            <a:pPr lvl="1"/>
            <a:r>
              <a:rPr lang="en-US" dirty="0" smtClean="0"/>
              <a:t>Invite N7TMS to contact K5CTR after the net. </a:t>
            </a:r>
            <a:endParaRPr lang="en-US" dirty="0"/>
          </a:p>
        </p:txBody>
      </p:sp>
    </p:spTree>
    <p:extLst>
      <p:ext uri="{BB962C8B-B14F-4D97-AF65-F5344CB8AC3E}">
        <p14:creationId xmlns:p14="http://schemas.microsoft.com/office/powerpoint/2010/main" val="2831232308"/>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Scenario 7</a:t>
            </a:r>
            <a:endParaRPr lang="en-US" dirty="0"/>
          </a:p>
        </p:txBody>
      </p:sp>
      <p:sp>
        <p:nvSpPr>
          <p:cNvPr id="3" name="Text Placeholder 2"/>
          <p:cNvSpPr>
            <a:spLocks noGrp="1"/>
          </p:cNvSpPr>
          <p:nvPr>
            <p:ph type="body" sz="quarter" idx="10"/>
          </p:nvPr>
        </p:nvSpPr>
        <p:spPr>
          <a:xfrm>
            <a:off x="508000" y="1411552"/>
            <a:ext cx="11176000" cy="4665893"/>
          </a:xfrm>
        </p:spPr>
        <p:txBody>
          <a:bodyPr/>
          <a:lstStyle/>
          <a:p>
            <a:r>
              <a:rPr lang="en-US" dirty="0"/>
              <a:t>You are about to read the closing statements on an ERC net and a station says, “I think this is a lousy time to have this net. I am trying to have dinner now. Why can’t you change the time? My wife is complaining. N7TMS</a:t>
            </a:r>
            <a:r>
              <a:rPr lang="en-US" dirty="0" smtClean="0"/>
              <a:t>.”</a:t>
            </a:r>
          </a:p>
          <a:p>
            <a:endParaRPr lang="en-US" dirty="0"/>
          </a:p>
          <a:p>
            <a:r>
              <a:rPr lang="en-US" dirty="0" smtClean="0"/>
              <a:t>Net Discipline</a:t>
            </a:r>
          </a:p>
          <a:p>
            <a:pPr lvl="1"/>
            <a:r>
              <a:rPr lang="en-US" dirty="0" smtClean="0"/>
              <a:t>Acknowledge the concern. “I understand this can be a difficult time for some operators.”</a:t>
            </a:r>
          </a:p>
          <a:p>
            <a:pPr lvl="1"/>
            <a:r>
              <a:rPr lang="en-US" dirty="0" smtClean="0"/>
              <a:t>Ask if NCS can contact N7TMS after the net via landline.</a:t>
            </a:r>
          </a:p>
          <a:p>
            <a:pPr lvl="1"/>
            <a:endParaRPr lang="en-US" dirty="0"/>
          </a:p>
        </p:txBody>
      </p:sp>
    </p:spTree>
    <p:extLst>
      <p:ext uri="{BB962C8B-B14F-4D97-AF65-F5344CB8AC3E}">
        <p14:creationId xmlns:p14="http://schemas.microsoft.com/office/powerpoint/2010/main" val="2657047276"/>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Scenario 8</a:t>
            </a:r>
            <a:endParaRPr lang="en-US" dirty="0"/>
          </a:p>
        </p:txBody>
      </p:sp>
      <p:sp>
        <p:nvSpPr>
          <p:cNvPr id="3" name="Text Placeholder 2"/>
          <p:cNvSpPr>
            <a:spLocks noGrp="1"/>
          </p:cNvSpPr>
          <p:nvPr>
            <p:ph type="body" sz="quarter" idx="10"/>
          </p:nvPr>
        </p:nvSpPr>
        <p:spPr>
          <a:xfrm>
            <a:off x="508000" y="1411552"/>
            <a:ext cx="11176000" cy="3053144"/>
          </a:xfrm>
        </p:spPr>
        <p:txBody>
          <a:bodyPr/>
          <a:lstStyle/>
          <a:p>
            <a:r>
              <a:rPr lang="en-US" dirty="0"/>
              <a:t>You've asked stations to give their call signs phonetically. Then you hear, “I am </a:t>
            </a:r>
            <a:r>
              <a:rPr lang="en-US" dirty="0" err="1"/>
              <a:t>Kan't</a:t>
            </a:r>
            <a:r>
              <a:rPr lang="en-US" dirty="0"/>
              <a:t> Find Two Things To Eat</a:t>
            </a:r>
            <a:r>
              <a:rPr lang="en-US" dirty="0" smtClean="0"/>
              <a:t>.”</a:t>
            </a:r>
          </a:p>
          <a:p>
            <a:endParaRPr lang="en-US" dirty="0"/>
          </a:p>
          <a:p>
            <a:endParaRPr lang="en-US" dirty="0" smtClean="0"/>
          </a:p>
          <a:p>
            <a:r>
              <a:rPr lang="en-US" dirty="0" smtClean="0"/>
              <a:t>Misuse of phonetics</a:t>
            </a:r>
          </a:p>
          <a:p>
            <a:pPr lvl="1"/>
            <a:r>
              <a:rPr lang="en-US" dirty="0" smtClean="0"/>
              <a:t>Encourage operators to use standard phonetics</a:t>
            </a:r>
            <a:endParaRPr lang="en-US" dirty="0"/>
          </a:p>
        </p:txBody>
      </p:sp>
    </p:spTree>
    <p:extLst>
      <p:ext uri="{BB962C8B-B14F-4D97-AF65-F5344CB8AC3E}">
        <p14:creationId xmlns:p14="http://schemas.microsoft.com/office/powerpoint/2010/main" val="2210394767"/>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Scenario 9</a:t>
            </a:r>
            <a:endParaRPr lang="en-US" dirty="0"/>
          </a:p>
        </p:txBody>
      </p:sp>
      <p:sp>
        <p:nvSpPr>
          <p:cNvPr id="3" name="Text Placeholder 2"/>
          <p:cNvSpPr>
            <a:spLocks noGrp="1"/>
          </p:cNvSpPr>
          <p:nvPr>
            <p:ph type="body" sz="quarter" idx="10"/>
          </p:nvPr>
        </p:nvSpPr>
        <p:spPr>
          <a:xfrm>
            <a:off x="508000" y="1411552"/>
            <a:ext cx="11176000" cy="4444294"/>
          </a:xfrm>
        </p:spPr>
        <p:txBody>
          <a:bodyPr/>
          <a:lstStyle/>
          <a:p>
            <a:r>
              <a:rPr lang="en-US" dirty="0"/>
              <a:t>You are reading the preamble for your net. After the second paragraph when </a:t>
            </a:r>
            <a:r>
              <a:rPr lang="en-US" dirty="0" smtClean="0"/>
              <a:t>you </a:t>
            </a:r>
            <a:r>
              <a:rPr lang="en-US" dirty="0" err="1" smtClean="0"/>
              <a:t>unkey</a:t>
            </a:r>
            <a:r>
              <a:rPr lang="en-US" dirty="0" smtClean="0"/>
              <a:t> </a:t>
            </a:r>
            <a:r>
              <a:rPr lang="en-US" dirty="0"/>
              <a:t>you do not hear the repeater. You hit the mic button again and nothing is heard</a:t>
            </a:r>
            <a:r>
              <a:rPr lang="en-US" dirty="0" smtClean="0"/>
              <a:t>.</a:t>
            </a:r>
          </a:p>
          <a:p>
            <a:endParaRPr lang="en-US" dirty="0"/>
          </a:p>
          <a:p>
            <a:endParaRPr lang="en-US" dirty="0" smtClean="0"/>
          </a:p>
          <a:p>
            <a:r>
              <a:rPr lang="en-US" dirty="0" smtClean="0"/>
              <a:t>Rig or Repeater Failure</a:t>
            </a:r>
          </a:p>
          <a:p>
            <a:pPr lvl="1"/>
            <a:r>
              <a:rPr lang="en-US" dirty="0" smtClean="0"/>
              <a:t>Ask for a radio check from operators listening on the input</a:t>
            </a:r>
          </a:p>
          <a:p>
            <a:pPr lvl="1"/>
            <a:r>
              <a:rPr lang="en-US" dirty="0" smtClean="0"/>
              <a:t>Contact backup NCS on the alternate frequency</a:t>
            </a:r>
            <a:endParaRPr lang="en-US" dirty="0"/>
          </a:p>
          <a:p>
            <a:pPr marL="0" indent="0">
              <a:buNone/>
            </a:pPr>
            <a:endParaRPr lang="en-US" dirty="0"/>
          </a:p>
        </p:txBody>
      </p:sp>
    </p:spTree>
    <p:extLst>
      <p:ext uri="{BB962C8B-B14F-4D97-AF65-F5344CB8AC3E}">
        <p14:creationId xmlns:p14="http://schemas.microsoft.com/office/powerpoint/2010/main" val="1337075276"/>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Scenario 10</a:t>
            </a:r>
            <a:endParaRPr lang="en-US" dirty="0"/>
          </a:p>
        </p:txBody>
      </p:sp>
      <p:sp>
        <p:nvSpPr>
          <p:cNvPr id="3" name="Text Placeholder 2"/>
          <p:cNvSpPr>
            <a:spLocks noGrp="1"/>
          </p:cNvSpPr>
          <p:nvPr>
            <p:ph type="body" sz="quarter" idx="10"/>
          </p:nvPr>
        </p:nvSpPr>
        <p:spPr>
          <a:xfrm>
            <a:off x="508000" y="1411552"/>
            <a:ext cx="11176000" cy="4321183"/>
          </a:xfrm>
        </p:spPr>
        <p:txBody>
          <a:bodyPr/>
          <a:lstStyle/>
          <a:p>
            <a:r>
              <a:rPr lang="en-US" dirty="0" smtClean="0"/>
              <a:t>While serving as NCS, you call for check-ins from the North Stake, but hear no responses.</a:t>
            </a:r>
          </a:p>
          <a:p>
            <a:endParaRPr lang="en-US" dirty="0"/>
          </a:p>
          <a:p>
            <a:endParaRPr lang="en-US" dirty="0" smtClean="0"/>
          </a:p>
          <a:p>
            <a:r>
              <a:rPr lang="en-US" dirty="0" smtClean="0"/>
              <a:t>No one in the North Stake on frequency or rig failure</a:t>
            </a:r>
          </a:p>
          <a:p>
            <a:pPr lvl="1"/>
            <a:r>
              <a:rPr lang="en-US" dirty="0" smtClean="0"/>
              <a:t>Call for relays</a:t>
            </a:r>
          </a:p>
          <a:p>
            <a:pPr lvl="1"/>
            <a:r>
              <a:rPr lang="en-US" dirty="0" smtClean="0"/>
              <a:t>Move to the next stake and catch late North Stake operators  when “late or missed” are called for.</a:t>
            </a:r>
          </a:p>
          <a:p>
            <a:pPr lvl="1"/>
            <a:r>
              <a:rPr lang="en-US" dirty="0" smtClean="0"/>
              <a:t>Allow the backup NCS to take the net.</a:t>
            </a:r>
            <a:endParaRPr lang="en-US" dirty="0"/>
          </a:p>
        </p:txBody>
      </p:sp>
    </p:spTree>
    <p:extLst>
      <p:ext uri="{BB962C8B-B14F-4D97-AF65-F5344CB8AC3E}">
        <p14:creationId xmlns:p14="http://schemas.microsoft.com/office/powerpoint/2010/main" val="1609820293"/>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Scenario 11</a:t>
            </a:r>
            <a:endParaRPr lang="en-US" dirty="0"/>
          </a:p>
        </p:txBody>
      </p:sp>
      <p:sp>
        <p:nvSpPr>
          <p:cNvPr id="3" name="Text Placeholder 2"/>
          <p:cNvSpPr>
            <a:spLocks noGrp="1"/>
          </p:cNvSpPr>
          <p:nvPr>
            <p:ph type="body" sz="quarter" idx="10"/>
          </p:nvPr>
        </p:nvSpPr>
        <p:spPr>
          <a:xfrm>
            <a:off x="508000" y="1411552"/>
            <a:ext cx="11176000" cy="4259628"/>
          </a:xfrm>
        </p:spPr>
        <p:txBody>
          <a:bodyPr/>
          <a:lstStyle/>
          <a:p>
            <a:r>
              <a:rPr lang="en-US" dirty="0"/>
              <a:t>After all the traffic is passed and you have asked for announcements, a station says, </a:t>
            </a:r>
            <a:r>
              <a:rPr lang="en-US" dirty="0" smtClean="0"/>
              <a:t>“I want </a:t>
            </a:r>
            <a:r>
              <a:rPr lang="en-US" dirty="0"/>
              <a:t>to let everyone know I am doing odd jobs on the side. Can I give out my </a:t>
            </a:r>
            <a:r>
              <a:rPr lang="en-US" dirty="0" smtClean="0"/>
              <a:t>phone number </a:t>
            </a:r>
            <a:r>
              <a:rPr lang="en-US" dirty="0"/>
              <a:t>now</a:t>
            </a:r>
            <a:r>
              <a:rPr lang="en-US" dirty="0" smtClean="0"/>
              <a:t>?”</a:t>
            </a:r>
          </a:p>
          <a:p>
            <a:endParaRPr lang="en-US" dirty="0"/>
          </a:p>
          <a:p>
            <a:r>
              <a:rPr lang="en-US" dirty="0" smtClean="0"/>
              <a:t>Net Discipline</a:t>
            </a:r>
          </a:p>
          <a:p>
            <a:pPr lvl="1"/>
            <a:r>
              <a:rPr lang="en-US" dirty="0" smtClean="0"/>
              <a:t>Inform the operator that amateur radio is not the place for advertising this type of service.</a:t>
            </a:r>
            <a:endParaRPr lang="en-US" dirty="0"/>
          </a:p>
          <a:p>
            <a:endParaRPr lang="en-US" dirty="0"/>
          </a:p>
        </p:txBody>
      </p:sp>
    </p:spTree>
    <p:extLst>
      <p:ext uri="{BB962C8B-B14F-4D97-AF65-F5344CB8AC3E}">
        <p14:creationId xmlns:p14="http://schemas.microsoft.com/office/powerpoint/2010/main" val="1398427553"/>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Scenario 12</a:t>
            </a:r>
            <a:endParaRPr lang="en-US" dirty="0"/>
          </a:p>
        </p:txBody>
      </p:sp>
      <p:sp>
        <p:nvSpPr>
          <p:cNvPr id="3" name="Text Placeholder 2"/>
          <p:cNvSpPr>
            <a:spLocks noGrp="1"/>
          </p:cNvSpPr>
          <p:nvPr>
            <p:ph type="body" sz="quarter" idx="10"/>
          </p:nvPr>
        </p:nvSpPr>
        <p:spPr>
          <a:xfrm>
            <a:off x="508000" y="1411552"/>
            <a:ext cx="11176000" cy="3816429"/>
          </a:xfrm>
        </p:spPr>
        <p:txBody>
          <a:bodyPr/>
          <a:lstStyle/>
          <a:p>
            <a:r>
              <a:rPr lang="en-US" dirty="0"/>
              <a:t>You have requested stations in the south area of the region to check-in to the shelter at the South Stake Center. A station responds with “This is WD7RR, QNN, and I QSL and QRU</a:t>
            </a:r>
            <a:r>
              <a:rPr lang="en-US" dirty="0" smtClean="0"/>
              <a:t>.”</a:t>
            </a:r>
          </a:p>
          <a:p>
            <a:endParaRPr lang="en-US" dirty="0"/>
          </a:p>
          <a:p>
            <a:endParaRPr lang="en-US" dirty="0" smtClean="0"/>
          </a:p>
          <a:p>
            <a:r>
              <a:rPr lang="en-US" dirty="0" smtClean="0"/>
              <a:t>Net Discipline</a:t>
            </a:r>
          </a:p>
          <a:p>
            <a:pPr lvl="1"/>
            <a:r>
              <a:rPr lang="en-US" dirty="0" smtClean="0"/>
              <a:t>Inform the net that Q-signals and 10 codes should not be used on voice nets.</a:t>
            </a:r>
            <a:endParaRPr lang="en-US" dirty="0"/>
          </a:p>
        </p:txBody>
      </p:sp>
    </p:spTree>
    <p:extLst>
      <p:ext uri="{BB962C8B-B14F-4D97-AF65-F5344CB8AC3E}">
        <p14:creationId xmlns:p14="http://schemas.microsoft.com/office/powerpoint/2010/main" val="70603226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ERC Nets - Purpose</a:t>
            </a:r>
            <a:endParaRPr lang="en-US" dirty="0"/>
          </a:p>
        </p:txBody>
      </p:sp>
      <p:sp>
        <p:nvSpPr>
          <p:cNvPr id="3" name="Content Placeholder 2"/>
          <p:cNvSpPr>
            <a:spLocks noGrp="1"/>
          </p:cNvSpPr>
          <p:nvPr>
            <p:ph idx="1"/>
          </p:nvPr>
        </p:nvSpPr>
        <p:spPr>
          <a:xfrm>
            <a:off x="508000" y="1412875"/>
            <a:ext cx="11176000" cy="3447098"/>
          </a:xfrm>
        </p:spPr>
        <p:txBody>
          <a:bodyPr/>
          <a:lstStyle/>
          <a:p>
            <a:pPr marL="0" indent="0">
              <a:buNone/>
            </a:pPr>
            <a:r>
              <a:rPr lang="en-US" sz="4000" dirty="0" smtClean="0"/>
              <a:t>“The ERC program was established to provide a means of emergency communication for priesthood leaders when all other means of normal communication become inoperable. The ERC Net fulfills that purpose.” </a:t>
            </a:r>
          </a:p>
          <a:p>
            <a:pPr marL="0" indent="0" algn="r">
              <a:buNone/>
            </a:pPr>
            <a:r>
              <a:rPr lang="en-US" sz="4000" dirty="0" smtClean="0"/>
              <a:t>ERC Handbook, p. 54</a:t>
            </a:r>
            <a:endParaRPr lang="en-US" sz="4000" dirty="0"/>
          </a:p>
        </p:txBody>
      </p:sp>
    </p:spTree>
    <p:extLst>
      <p:ext uri="{BB962C8B-B14F-4D97-AF65-F5344CB8AC3E}">
        <p14:creationId xmlns:p14="http://schemas.microsoft.com/office/powerpoint/2010/main" val="3669372758"/>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Scenario 13</a:t>
            </a:r>
            <a:endParaRPr lang="en-US" dirty="0"/>
          </a:p>
        </p:txBody>
      </p:sp>
      <p:sp>
        <p:nvSpPr>
          <p:cNvPr id="3" name="Text Placeholder 2"/>
          <p:cNvSpPr>
            <a:spLocks noGrp="1"/>
          </p:cNvSpPr>
          <p:nvPr>
            <p:ph type="body" sz="quarter" idx="10"/>
          </p:nvPr>
        </p:nvSpPr>
        <p:spPr>
          <a:xfrm>
            <a:off x="508000" y="1411552"/>
            <a:ext cx="11176000" cy="4259628"/>
          </a:xfrm>
        </p:spPr>
        <p:txBody>
          <a:bodyPr/>
          <a:lstStyle/>
          <a:p>
            <a:r>
              <a:rPr lang="en-US" dirty="0"/>
              <a:t>You are NCS for a directed net and have asked for questions or announcements. A station says, ”I have a question for Bob K7RES. Bob, are you on frequency? I want to know if you are going to </a:t>
            </a:r>
            <a:r>
              <a:rPr lang="en-US" dirty="0" smtClean="0"/>
              <a:t>the meeting </a:t>
            </a:r>
            <a:r>
              <a:rPr lang="en-US" dirty="0"/>
              <a:t>Friday</a:t>
            </a:r>
            <a:r>
              <a:rPr lang="en-US" dirty="0" smtClean="0"/>
              <a:t>?”</a:t>
            </a:r>
          </a:p>
          <a:p>
            <a:endParaRPr lang="en-US" dirty="0"/>
          </a:p>
          <a:p>
            <a:r>
              <a:rPr lang="en-US" dirty="0" smtClean="0"/>
              <a:t>Net Discipline</a:t>
            </a:r>
          </a:p>
          <a:p>
            <a:pPr lvl="1"/>
            <a:r>
              <a:rPr lang="en-US" dirty="0" smtClean="0"/>
              <a:t>Stations should wait to be acknowledged before transmitting their traffic.</a:t>
            </a:r>
            <a:endParaRPr lang="en-US" dirty="0"/>
          </a:p>
          <a:p>
            <a:endParaRPr lang="en-US" dirty="0"/>
          </a:p>
        </p:txBody>
      </p:sp>
    </p:spTree>
    <p:extLst>
      <p:ext uri="{BB962C8B-B14F-4D97-AF65-F5344CB8AC3E}">
        <p14:creationId xmlns:p14="http://schemas.microsoft.com/office/powerpoint/2010/main" val="2609101324"/>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Scenario 14</a:t>
            </a:r>
            <a:endParaRPr lang="en-US" dirty="0"/>
          </a:p>
        </p:txBody>
      </p:sp>
      <p:sp>
        <p:nvSpPr>
          <p:cNvPr id="3" name="Text Placeholder 2"/>
          <p:cNvSpPr>
            <a:spLocks noGrp="1"/>
          </p:cNvSpPr>
          <p:nvPr>
            <p:ph type="body" sz="quarter" idx="10"/>
          </p:nvPr>
        </p:nvSpPr>
        <p:spPr>
          <a:xfrm>
            <a:off x="508000" y="1411552"/>
            <a:ext cx="11176000" cy="3914918"/>
          </a:xfrm>
        </p:spPr>
        <p:txBody>
          <a:bodyPr/>
          <a:lstStyle/>
          <a:p>
            <a:r>
              <a:rPr lang="en-US" dirty="0"/>
              <a:t>A station checks into your Storehouse net with very loud music playing in the background</a:t>
            </a:r>
            <a:r>
              <a:rPr lang="en-US" dirty="0" smtClean="0"/>
              <a:t>.</a:t>
            </a:r>
          </a:p>
          <a:p>
            <a:endParaRPr lang="en-US" dirty="0"/>
          </a:p>
          <a:p>
            <a:endParaRPr lang="en-US" dirty="0" smtClean="0"/>
          </a:p>
          <a:p>
            <a:r>
              <a:rPr lang="en-US" dirty="0" smtClean="0"/>
              <a:t>Net Discipline</a:t>
            </a:r>
          </a:p>
          <a:p>
            <a:pPr lvl="1"/>
            <a:r>
              <a:rPr lang="en-US" dirty="0" smtClean="0"/>
              <a:t>Remind the net that the transmission of music over amateur radio frequencies is not permitted.</a:t>
            </a:r>
            <a:endParaRPr lang="en-US" dirty="0"/>
          </a:p>
          <a:p>
            <a:pPr marL="0" indent="0">
              <a:buNone/>
            </a:pPr>
            <a:endParaRPr lang="en-US" dirty="0"/>
          </a:p>
        </p:txBody>
      </p:sp>
    </p:spTree>
    <p:extLst>
      <p:ext uri="{BB962C8B-B14F-4D97-AF65-F5344CB8AC3E}">
        <p14:creationId xmlns:p14="http://schemas.microsoft.com/office/powerpoint/2010/main" val="904572900"/>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Scenario 15</a:t>
            </a:r>
            <a:endParaRPr lang="en-US" dirty="0"/>
          </a:p>
        </p:txBody>
      </p:sp>
      <p:sp>
        <p:nvSpPr>
          <p:cNvPr id="3" name="Text Placeholder 2"/>
          <p:cNvSpPr>
            <a:spLocks noGrp="1"/>
          </p:cNvSpPr>
          <p:nvPr>
            <p:ph type="body" sz="quarter" idx="10"/>
          </p:nvPr>
        </p:nvSpPr>
        <p:spPr>
          <a:xfrm>
            <a:off x="508000" y="1411552"/>
            <a:ext cx="11176000" cy="3902607"/>
          </a:xfrm>
        </p:spPr>
        <p:txBody>
          <a:bodyPr/>
          <a:lstStyle/>
          <a:p>
            <a:r>
              <a:rPr lang="en-US" dirty="0"/>
              <a:t>A station reports “Net Control, your signal is breaking up and you are not making the repeater consistently. Should we go to simplex</a:t>
            </a:r>
            <a:r>
              <a:rPr lang="en-US" dirty="0" smtClean="0"/>
              <a:t>?”</a:t>
            </a:r>
          </a:p>
          <a:p>
            <a:endParaRPr lang="en-US" dirty="0"/>
          </a:p>
          <a:p>
            <a:r>
              <a:rPr lang="en-US" dirty="0" smtClean="0"/>
              <a:t>Weak NCS Signal</a:t>
            </a:r>
          </a:p>
          <a:p>
            <a:pPr lvl="1"/>
            <a:r>
              <a:rPr lang="en-US" dirty="0" smtClean="0"/>
              <a:t>Backup NCS should take the net</a:t>
            </a:r>
          </a:p>
          <a:p>
            <a:pPr lvl="1"/>
            <a:r>
              <a:rPr lang="en-US" dirty="0" smtClean="0"/>
              <a:t>Moving to simplex may not help the situation</a:t>
            </a:r>
          </a:p>
          <a:p>
            <a:endParaRPr lang="en-US" dirty="0"/>
          </a:p>
        </p:txBody>
      </p:sp>
    </p:spTree>
    <p:extLst>
      <p:ext uri="{BB962C8B-B14F-4D97-AF65-F5344CB8AC3E}">
        <p14:creationId xmlns:p14="http://schemas.microsoft.com/office/powerpoint/2010/main" val="3862610561"/>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Scenario 16</a:t>
            </a:r>
            <a:endParaRPr lang="en-US" dirty="0"/>
          </a:p>
        </p:txBody>
      </p:sp>
      <p:sp>
        <p:nvSpPr>
          <p:cNvPr id="3" name="Text Placeholder 2"/>
          <p:cNvSpPr>
            <a:spLocks noGrp="1"/>
          </p:cNvSpPr>
          <p:nvPr>
            <p:ph type="body" sz="quarter" idx="10"/>
          </p:nvPr>
        </p:nvSpPr>
        <p:spPr>
          <a:xfrm>
            <a:off x="508000" y="1411552"/>
            <a:ext cx="11176000" cy="4388894"/>
          </a:xfrm>
        </p:spPr>
        <p:txBody>
          <a:bodyPr/>
          <a:lstStyle/>
          <a:p>
            <a:r>
              <a:rPr lang="en-US" dirty="0"/>
              <a:t>You are running a regional net and a station checks in saying “I just got my call sign and </a:t>
            </a:r>
            <a:r>
              <a:rPr lang="en-US" dirty="0" smtClean="0"/>
              <a:t>I don’t </a:t>
            </a:r>
            <a:r>
              <a:rPr lang="en-US" dirty="0"/>
              <a:t>know what to do with it</a:t>
            </a:r>
            <a:r>
              <a:rPr lang="en-US" dirty="0" smtClean="0"/>
              <a:t>.”</a:t>
            </a:r>
          </a:p>
          <a:p>
            <a:endParaRPr lang="en-US" dirty="0"/>
          </a:p>
          <a:p>
            <a:endParaRPr lang="en-US" dirty="0" smtClean="0"/>
          </a:p>
          <a:p>
            <a:r>
              <a:rPr lang="en-US" dirty="0" smtClean="0"/>
              <a:t>Net Discipline</a:t>
            </a:r>
          </a:p>
          <a:p>
            <a:pPr lvl="1"/>
            <a:r>
              <a:rPr lang="en-US" dirty="0" smtClean="0"/>
              <a:t>Ask for the station’s call sign and invite her to contact you after the net via land line.</a:t>
            </a:r>
          </a:p>
          <a:p>
            <a:pPr lvl="1"/>
            <a:r>
              <a:rPr lang="en-US" dirty="0" smtClean="0"/>
              <a:t>Refer the station to their Stake ECS</a:t>
            </a:r>
            <a:endParaRPr lang="en-US" dirty="0"/>
          </a:p>
          <a:p>
            <a:pPr marL="0" indent="0">
              <a:buNone/>
            </a:pPr>
            <a:endParaRPr lang="en-US" dirty="0"/>
          </a:p>
        </p:txBody>
      </p:sp>
    </p:spTree>
    <p:extLst>
      <p:ext uri="{BB962C8B-B14F-4D97-AF65-F5344CB8AC3E}">
        <p14:creationId xmlns:p14="http://schemas.microsoft.com/office/powerpoint/2010/main" val="3894606417"/>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8138683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Anatomy of a Net</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258817850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508000" y="230189"/>
            <a:ext cx="11176000" cy="886396"/>
          </a:xfrm>
          <a:prstGeom prst="rect">
            <a:avLst/>
          </a:prstGeom>
        </p:spPr>
        <p:txBody>
          <a:bodyPr/>
          <a:lst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sz="6400" dirty="0"/>
              <a:t>What net is </a:t>
            </a:r>
            <a:r>
              <a:rPr lang="en-US" sz="6400" dirty="0" smtClean="0"/>
              <a:t>this?</a:t>
            </a:r>
            <a:endParaRPr lang="en-US" sz="6400" dirty="0"/>
          </a:p>
        </p:txBody>
      </p:sp>
      <p:sp>
        <p:nvSpPr>
          <p:cNvPr id="4" name="Content Placeholder 5"/>
          <p:cNvSpPr txBox="1">
            <a:spLocks/>
          </p:cNvSpPr>
          <p:nvPr/>
        </p:nvSpPr>
        <p:spPr>
          <a:xfrm>
            <a:off x="609600" y="1397000"/>
            <a:ext cx="11176000" cy="1422400"/>
          </a:xfrm>
          <a:prstGeom prst="rect">
            <a:avLst/>
          </a:prstGeom>
          <a:solidFill>
            <a:schemeClr val="tx1"/>
          </a:solidFill>
          <a:ln>
            <a:solidFill>
              <a:schemeClr val="bg1"/>
            </a:solidFill>
          </a:ln>
        </p:spPr>
        <p:txBody>
          <a:bodyPr/>
          <a:lstStyle>
            <a:lvl1pPr marL="396875" indent="-396875" algn="l" defTabSz="914363" rtl="0" eaLnBrk="1" latinLnBrk="0" hangingPunct="1">
              <a:lnSpc>
                <a:spcPct val="90000"/>
              </a:lnSpc>
              <a:spcBef>
                <a:spcPct val="20000"/>
              </a:spcBef>
              <a:buFontTx/>
              <a:buBlip>
                <a:blip r:embed="rId3"/>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4"/>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667" dirty="0">
                <a:solidFill>
                  <a:schemeClr val="bg1"/>
                </a:solidFill>
                <a:latin typeface="Courier New" panose="02070309020205020404" pitchFamily="49" charset="0"/>
                <a:cs typeface="Courier New" panose="02070309020205020404" pitchFamily="49" charset="0"/>
              </a:rPr>
              <a:t>This is AK7ME calling the Rigby Region Emergency Response Communications Net which meets at 8:30 p.m. local time each Wednesday on 147.540 MHz SIMPLEX.</a:t>
            </a:r>
          </a:p>
        </p:txBody>
      </p:sp>
      <p:sp>
        <p:nvSpPr>
          <p:cNvPr id="5" name="Content Placeholder 5"/>
          <p:cNvSpPr txBox="1">
            <a:spLocks/>
          </p:cNvSpPr>
          <p:nvPr/>
        </p:nvSpPr>
        <p:spPr>
          <a:xfrm>
            <a:off x="508000" y="3409777"/>
            <a:ext cx="11176000" cy="2254423"/>
          </a:xfrm>
          <a:prstGeom prst="rect">
            <a:avLst/>
          </a:prstGeom>
        </p:spPr>
        <p:txBody>
          <a:bodyPr/>
          <a:lstStyle>
            <a:lvl1pPr marL="396875" indent="-396875" algn="l" defTabSz="914363" rtl="0" eaLnBrk="1" latinLnBrk="0" hangingPunct="1">
              <a:lnSpc>
                <a:spcPct val="90000"/>
              </a:lnSpc>
              <a:spcBef>
                <a:spcPct val="20000"/>
              </a:spcBef>
              <a:buFontTx/>
              <a:buBlip>
                <a:blip r:embed="rId3"/>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4"/>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733" dirty="0"/>
              <a:t>Defines the Net Control Station (NCS)</a:t>
            </a:r>
          </a:p>
          <a:p>
            <a:r>
              <a:rPr lang="en-US" sz="3733" dirty="0"/>
              <a:t>Net frequency</a:t>
            </a:r>
          </a:p>
          <a:p>
            <a:r>
              <a:rPr lang="en-US" sz="3733" dirty="0"/>
              <a:t>Date, time and name of the net</a:t>
            </a:r>
            <a:endParaRPr lang="en-US" sz="2133" dirty="0"/>
          </a:p>
          <a:p>
            <a:endParaRPr lang="en-US" sz="2133" dirty="0"/>
          </a:p>
        </p:txBody>
      </p:sp>
    </p:spTree>
    <p:extLst>
      <p:ext uri="{BB962C8B-B14F-4D97-AF65-F5344CB8AC3E}">
        <p14:creationId xmlns:p14="http://schemas.microsoft.com/office/powerpoint/2010/main" val="2377679673"/>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508000" y="230189"/>
            <a:ext cx="11176000" cy="886396"/>
          </a:xfrm>
          <a:prstGeom prst="rect">
            <a:avLst/>
          </a:prstGeom>
        </p:spPr>
        <p:txBody>
          <a:bodyPr/>
          <a:lst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sz="6400" dirty="0"/>
              <a:t>Why am I on this </a:t>
            </a:r>
            <a:r>
              <a:rPr lang="en-US" sz="6400" dirty="0" smtClean="0"/>
              <a:t>net?</a:t>
            </a:r>
            <a:endParaRPr lang="en-US" sz="6400" dirty="0"/>
          </a:p>
        </p:txBody>
      </p:sp>
      <p:sp>
        <p:nvSpPr>
          <p:cNvPr id="4" name="Content Placeholder 5"/>
          <p:cNvSpPr txBox="1">
            <a:spLocks/>
          </p:cNvSpPr>
          <p:nvPr/>
        </p:nvSpPr>
        <p:spPr>
          <a:xfrm>
            <a:off x="657726" y="1996987"/>
            <a:ext cx="11176000" cy="2540000"/>
          </a:xfrm>
          <a:prstGeom prst="rect">
            <a:avLst/>
          </a:prstGeom>
          <a:solidFill>
            <a:schemeClr val="tx1"/>
          </a:solidFill>
          <a:ln>
            <a:solidFill>
              <a:schemeClr val="bg1"/>
            </a:solidFill>
          </a:ln>
        </p:spPr>
        <p:txBody>
          <a:bodyPr/>
          <a:lstStyle>
            <a:lvl1pPr marL="396875" indent="-396875" algn="l" defTabSz="914363" rtl="0" eaLnBrk="1" latinLnBrk="0" hangingPunct="1">
              <a:lnSpc>
                <a:spcPct val="90000"/>
              </a:lnSpc>
              <a:spcBef>
                <a:spcPct val="20000"/>
              </a:spcBef>
              <a:buFontTx/>
              <a:buBlip>
                <a:blip r:embed="rId2"/>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3"/>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667" dirty="0">
                <a:solidFill>
                  <a:schemeClr val="bg1"/>
                </a:solidFill>
                <a:latin typeface="Courier New" panose="02070309020205020404" pitchFamily="49" charset="0"/>
                <a:cs typeface="Courier New" panose="02070309020205020404" pitchFamily="49" charset="0"/>
              </a:rPr>
              <a:t>The purpose of this regional storehouse net is to exercise communications between assigned stakes and the Idaho Falls Bishops' storehouse, train radio operators, test their equipment, improve operating skills, pass message traffic and </a:t>
            </a:r>
            <a:r>
              <a:rPr lang="en-US" sz="2667" b="1" i="1" dirty="0">
                <a:solidFill>
                  <a:srgbClr val="FF0000"/>
                </a:solidFill>
                <a:latin typeface="Courier New" panose="02070309020205020404" pitchFamily="49" charset="0"/>
                <a:cs typeface="Courier New" panose="02070309020205020404" pitchFamily="49" charset="0"/>
              </a:rPr>
              <a:t>prepare for emergency operation.</a:t>
            </a:r>
          </a:p>
        </p:txBody>
      </p:sp>
      <p:sp>
        <p:nvSpPr>
          <p:cNvPr id="6" name="Content Placeholder 5"/>
          <p:cNvSpPr txBox="1">
            <a:spLocks/>
          </p:cNvSpPr>
          <p:nvPr/>
        </p:nvSpPr>
        <p:spPr>
          <a:xfrm>
            <a:off x="508000" y="4853783"/>
            <a:ext cx="11176000" cy="1127212"/>
          </a:xfrm>
          <a:prstGeom prst="rect">
            <a:avLst/>
          </a:prstGeom>
        </p:spPr>
        <p:txBody>
          <a:bodyPr/>
          <a:lstStyle>
            <a:lvl1pPr marL="396875" indent="-396875" algn="l" defTabSz="914363" rtl="0" eaLnBrk="1" latinLnBrk="0" hangingPunct="1">
              <a:lnSpc>
                <a:spcPct val="90000"/>
              </a:lnSpc>
              <a:spcBef>
                <a:spcPct val="20000"/>
              </a:spcBef>
              <a:buFontTx/>
              <a:buBlip>
                <a:blip r:embed="rId2"/>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3"/>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733" dirty="0"/>
              <a:t>Oh right, this is practice !</a:t>
            </a:r>
          </a:p>
        </p:txBody>
      </p:sp>
    </p:spTree>
    <p:extLst>
      <p:ext uri="{BB962C8B-B14F-4D97-AF65-F5344CB8AC3E}">
        <p14:creationId xmlns:p14="http://schemas.microsoft.com/office/powerpoint/2010/main" val="4226450367"/>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Blue Segoe 4-3 template-template_April-17-2007">
  <a:themeElements>
    <a:clrScheme name="Blue Template-Template">
      <a:dk1>
        <a:srgbClr val="000000"/>
      </a:dk1>
      <a:lt1>
        <a:srgbClr val="FFFFFF"/>
      </a:lt1>
      <a:dk2>
        <a:srgbClr val="050595"/>
      </a:dk2>
      <a:lt2>
        <a:srgbClr val="FFFF99"/>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extLst>
    <a:ext uri="{05A4C25C-085E-4340-85A3-A5531E510DB2}">
      <thm15:themeFamily xmlns:thm15="http://schemas.microsoft.com/office/thememl/2012/main" name="Title of Presentation" id="{7F54F237-D467-49BA-93AC-8A19FBB39E6A}" vid="{67D3A83F-4064-44BA-BA27-01EC31E4F5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2014 ERC Presentation Template</Template>
  <TotalTime>147</TotalTime>
  <Words>3594</Words>
  <Application>Microsoft Office PowerPoint</Application>
  <PresentationFormat>Widescreen</PresentationFormat>
  <Paragraphs>491</Paragraphs>
  <Slides>64</Slides>
  <Notes>36</Notes>
  <HiddenSlides>0</HiddenSlides>
  <MMClips>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64</vt:i4>
      </vt:variant>
    </vt:vector>
  </HeadingPairs>
  <TitlesOfParts>
    <vt:vector size="68" baseType="lpstr">
      <vt:lpstr>Arial</vt:lpstr>
      <vt:lpstr>Calibri</vt:lpstr>
      <vt:lpstr>Courier New</vt:lpstr>
      <vt:lpstr>Blue Segoe 4-3 template-template_April-17-2007</vt:lpstr>
      <vt:lpstr>ERC Net Control Training</vt:lpstr>
      <vt:lpstr>PowerPoint Presentation</vt:lpstr>
      <vt:lpstr>Outline</vt:lpstr>
      <vt:lpstr>ERC Nets - Organization</vt:lpstr>
      <vt:lpstr>ERC Nets - Organization</vt:lpstr>
      <vt:lpstr>ERC Nets - Purpose</vt:lpstr>
      <vt:lpstr>Anatomy of a Net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Web Site Demonstration</vt:lpstr>
      <vt:lpstr>NCS Responsibilities</vt:lpstr>
      <vt:lpstr>PowerPoint Presentation</vt:lpstr>
      <vt:lpstr>Location, Location, Location!</vt:lpstr>
      <vt:lpstr>PowerPoint Presentation</vt:lpstr>
      <vt:lpstr>PowerPoint Presentation</vt:lpstr>
      <vt:lpstr>PowerPoint Presentation</vt:lpstr>
      <vt:lpstr>Prioritize Traffic</vt:lpstr>
      <vt:lpstr>PowerPoint Presentation</vt:lpstr>
      <vt:lpstr>PowerPoint Presentation</vt:lpstr>
      <vt:lpstr>You are not alone</vt:lpstr>
      <vt:lpstr>ERC Net Control Team</vt:lpstr>
      <vt:lpstr>PowerPoint Presentation</vt:lpstr>
      <vt:lpstr>PowerPoint Presentation</vt:lpstr>
      <vt:lpstr>PowerPoint Presentation</vt:lpstr>
      <vt:lpstr>Be Flexible</vt:lpstr>
      <vt:lpstr>PowerPoint Presentation</vt:lpstr>
      <vt:lpstr>Oops </vt:lpstr>
      <vt:lpstr>PowerPoint Presentation</vt:lpstr>
      <vt:lpstr>Humor</vt:lpstr>
      <vt:lpstr>PowerPoint Presentation</vt:lpstr>
      <vt:lpstr>PowerPoint Presentation</vt:lpstr>
      <vt:lpstr>Discipline</vt:lpstr>
      <vt:lpstr>PowerPoint Presentation</vt:lpstr>
      <vt:lpstr>Ad Hoc</vt:lpstr>
      <vt:lpstr>NCS Qualities &amp; Responsibilities</vt:lpstr>
      <vt:lpstr>NCS Qualities &amp; Responsibilities</vt:lpstr>
      <vt:lpstr>Preparing for a Net</vt:lpstr>
      <vt:lpstr>Answering a Call</vt:lpstr>
      <vt:lpstr>Acknowledging</vt:lpstr>
      <vt:lpstr>Relaying</vt:lpstr>
      <vt:lpstr>Loma Prieta Earthquake</vt:lpstr>
      <vt:lpstr>Scenarios</vt:lpstr>
      <vt:lpstr>Scenario 1</vt:lpstr>
      <vt:lpstr>Scenario 2</vt:lpstr>
      <vt:lpstr>Scenario 3</vt:lpstr>
      <vt:lpstr>Scenario 4</vt:lpstr>
      <vt:lpstr>Scenario 5</vt:lpstr>
      <vt:lpstr>Scenario 6</vt:lpstr>
      <vt:lpstr>Scenario 7</vt:lpstr>
      <vt:lpstr>Scenario 8</vt:lpstr>
      <vt:lpstr>Scenario 9</vt:lpstr>
      <vt:lpstr>Scenario 10</vt:lpstr>
      <vt:lpstr>Scenario 11</vt:lpstr>
      <vt:lpstr>Scenario 12</vt:lpstr>
      <vt:lpstr>Scenario 13</vt:lpstr>
      <vt:lpstr>Scenario 14</vt:lpstr>
      <vt:lpstr>Scenario 15</vt:lpstr>
      <vt:lpstr>Scenario 16</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Todd</dc:creator>
  <cp:lastModifiedBy>Smith, Todd</cp:lastModifiedBy>
  <cp:revision>14</cp:revision>
  <dcterms:created xsi:type="dcterms:W3CDTF">2015-03-10T02:41:53Z</dcterms:created>
  <dcterms:modified xsi:type="dcterms:W3CDTF">2015-12-07T16:44:44Z</dcterms:modified>
</cp:coreProperties>
</file>