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 id="2147484058" r:id="rId2"/>
  </p:sldMasterIdLst>
  <p:notesMasterIdLst>
    <p:notesMasterId r:id="rId24"/>
  </p:notesMasterIdLst>
  <p:sldIdLst>
    <p:sldId id="256" r:id="rId3"/>
    <p:sldId id="257" r:id="rId4"/>
    <p:sldId id="283"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5" r:id="rId21"/>
    <p:sldId id="278" r:id="rId22"/>
    <p:sldId id="28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983" autoAdjust="0"/>
  </p:normalViewPr>
  <p:slideViewPr>
    <p:cSldViewPr showGuides="1">
      <p:cViewPr varScale="1">
        <p:scale>
          <a:sx n="87" d="100"/>
          <a:sy n="87" d="100"/>
        </p:scale>
        <p:origin x="214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F0AC35-4143-42A7-820F-50328D25A8A4}" type="datetimeFigureOut">
              <a:rPr lang="en-US" smtClean="0"/>
              <a:t>4/19/2016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240A2B-8386-40E2-97EC-2DDC515904C9}" type="slidenum">
              <a:rPr lang="en-US" smtClean="0"/>
              <a:t>‹#›</a:t>
            </a:fld>
            <a:endParaRPr lang="en-US"/>
          </a:p>
        </p:txBody>
      </p:sp>
    </p:spTree>
    <p:extLst>
      <p:ext uri="{BB962C8B-B14F-4D97-AF65-F5344CB8AC3E}">
        <p14:creationId xmlns:p14="http://schemas.microsoft.com/office/powerpoint/2010/main" val="1921210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4/19/2016 10:44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2150567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of the key lessons by ERC operators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from exercises and emergency events is that ERC operators did not have emergency contact information for priesthood leaders, or other ERC operators, or the bishops’ storehouse</a:t>
            </a:r>
            <a:r>
              <a:rPr lang="en-US" sz="1200" kern="1200" baseline="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This is one of the most important things that an ECS can do.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Emergency contact information needs to be reviews on a regular basis. Put it on your calendar and schedule regular reviews.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 great idea is to review everyone’s contact information each General Conference: Spring and Fall.</a:t>
            </a:r>
            <a:endParaRPr lang="en-US" dirty="0"/>
          </a:p>
        </p:txBody>
      </p:sp>
      <p:sp>
        <p:nvSpPr>
          <p:cNvPr id="4" name="Slide Number Placeholder 3"/>
          <p:cNvSpPr>
            <a:spLocks noGrp="1"/>
          </p:cNvSpPr>
          <p:nvPr>
            <p:ph type="sldNum" sz="quarter" idx="10"/>
          </p:nvPr>
        </p:nvSpPr>
        <p:spPr/>
        <p:txBody>
          <a:bodyPr/>
          <a:lstStyle/>
          <a:p>
            <a:fld id="{B25310F0-22F4-44BC-9418-29B3E40774BE}" type="slidenum">
              <a:rPr lang="en-US" smtClean="0"/>
              <a:pPr/>
              <a:t>10</a:t>
            </a:fld>
            <a:endParaRPr lang="en-US"/>
          </a:p>
        </p:txBody>
      </p:sp>
    </p:spTree>
    <p:extLst>
      <p:ext uri="{BB962C8B-B14F-4D97-AF65-F5344CB8AC3E}">
        <p14:creationId xmlns:p14="http://schemas.microsoft.com/office/powerpoint/2010/main" val="1100571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ECS should use personal</a:t>
            </a:r>
            <a:r>
              <a:rPr lang="en-US" baseline="0" dirty="0" smtClean="0"/>
              <a:t> radio equipment.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Wards and stakes should not purchase or accept donated satellite telephone or amateur radio equipment for use in an emergency or for installation in a meetinghouse.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Leaders are encouraged to identify individuals who may already have their own equipment to assist with specific ward and stake communication needs. </a:t>
            </a:r>
          </a:p>
          <a:p>
            <a:endParaRPr lang="en-US" dirty="0" smtClean="0"/>
          </a:p>
          <a:p>
            <a:r>
              <a:rPr lang="en-US" sz="1200" b="1" kern="1200" dirty="0" smtClean="0">
                <a:solidFill>
                  <a:schemeClr val="tx1"/>
                </a:solidFill>
                <a:effectLst/>
                <a:latin typeface="+mn-lt"/>
                <a:ea typeface="+mn-ea"/>
                <a:cs typeface="+mn-cs"/>
              </a:rPr>
              <a:t>When the choice is between a mobile and a hand held radio, a mobile radio may be the better choice. Chapter 12 of the ERC manual discusses this.</a:t>
            </a:r>
            <a:endParaRPr lang="en-US" dirty="0"/>
          </a:p>
        </p:txBody>
      </p:sp>
      <p:sp>
        <p:nvSpPr>
          <p:cNvPr id="4" name="Slide Number Placeholder 3"/>
          <p:cNvSpPr>
            <a:spLocks noGrp="1"/>
          </p:cNvSpPr>
          <p:nvPr>
            <p:ph type="sldNum" sz="quarter" idx="10"/>
          </p:nvPr>
        </p:nvSpPr>
        <p:spPr/>
        <p:txBody>
          <a:bodyPr/>
          <a:lstStyle/>
          <a:p>
            <a:fld id="{B25310F0-22F4-44BC-9418-29B3E40774BE}" type="slidenum">
              <a:rPr lang="en-US" smtClean="0"/>
              <a:pPr/>
              <a:t>11</a:t>
            </a:fld>
            <a:endParaRPr lang="en-US"/>
          </a:p>
        </p:txBody>
      </p:sp>
    </p:spTree>
    <p:extLst>
      <p:ext uri="{BB962C8B-B14F-4D97-AF65-F5344CB8AC3E}">
        <p14:creationId xmlns:p14="http://schemas.microsoft.com/office/powerpoint/2010/main" val="1955570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It is your job to work with  your stake leadership to develop a plan and decide who will be on your team.</a:t>
            </a:r>
          </a:p>
          <a:p>
            <a:pPr marL="0" indent="0">
              <a:buNone/>
            </a:pPr>
            <a:endParaRPr lang="en-US" dirty="0" smtClean="0"/>
          </a:p>
          <a:p>
            <a:pPr marL="0" indent="0">
              <a:buNone/>
            </a:pPr>
            <a:r>
              <a:rPr lang="en-US" sz="1200" kern="1200" dirty="0" smtClean="0">
                <a:solidFill>
                  <a:schemeClr val="tx1"/>
                </a:solidFill>
                <a:effectLst/>
                <a:latin typeface="+mn-lt"/>
                <a:ea typeface="+mn-ea"/>
                <a:cs typeface="+mn-cs"/>
              </a:rPr>
              <a:t>Imagine a communications team of one person: Quick, call the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Ward and see if they have any damage and need assistance. Wait a minute… there is nobody in the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ward to answer the call. Hold on self, I’ll have to go over to the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ward and check myself. Okay, now somebody else call the 3</a:t>
            </a:r>
            <a:r>
              <a:rPr lang="en-US" sz="1200" kern="1200" baseline="30000" dirty="0" smtClean="0">
                <a:solidFill>
                  <a:schemeClr val="tx1"/>
                </a:solidFill>
                <a:effectLst/>
                <a:latin typeface="+mn-lt"/>
                <a:ea typeface="+mn-ea"/>
                <a:cs typeface="+mn-cs"/>
              </a:rPr>
              <a:t>rd</a:t>
            </a:r>
            <a:r>
              <a:rPr lang="en-US" sz="1200" kern="1200" dirty="0" smtClean="0">
                <a:solidFill>
                  <a:schemeClr val="tx1"/>
                </a:solidFill>
                <a:effectLst/>
                <a:latin typeface="+mn-lt"/>
                <a:ea typeface="+mn-ea"/>
                <a:cs typeface="+mn-cs"/>
              </a:rPr>
              <a:t> Ward and check on them.  Wait a minute… There is nobody else to make the call, and nobody in the 3</a:t>
            </a:r>
            <a:r>
              <a:rPr lang="en-US" sz="1200" kern="1200" baseline="30000" dirty="0" smtClean="0">
                <a:solidFill>
                  <a:schemeClr val="tx1"/>
                </a:solidFill>
                <a:effectLst/>
                <a:latin typeface="+mn-lt"/>
                <a:ea typeface="+mn-ea"/>
                <a:cs typeface="+mn-cs"/>
              </a:rPr>
              <a:t>rd</a:t>
            </a:r>
            <a:r>
              <a:rPr lang="en-US" sz="1200" kern="1200" dirty="0" smtClean="0">
                <a:solidFill>
                  <a:schemeClr val="tx1"/>
                </a:solidFill>
                <a:effectLst/>
                <a:latin typeface="+mn-lt"/>
                <a:ea typeface="+mn-ea"/>
                <a:cs typeface="+mn-cs"/>
              </a:rPr>
              <a:t> Ward to answer. It is sure tough being a team of one!</a:t>
            </a:r>
          </a:p>
          <a:p>
            <a:pPr marL="0" indent="0">
              <a:buNone/>
            </a:pPr>
            <a:endParaRPr lang="en-US" dirty="0"/>
          </a:p>
        </p:txBody>
      </p:sp>
      <p:sp>
        <p:nvSpPr>
          <p:cNvPr id="4" name="Slide Number Placeholder 3"/>
          <p:cNvSpPr>
            <a:spLocks noGrp="1"/>
          </p:cNvSpPr>
          <p:nvPr>
            <p:ph type="sldNum" sz="quarter" idx="10"/>
          </p:nvPr>
        </p:nvSpPr>
        <p:spPr/>
        <p:txBody>
          <a:bodyPr/>
          <a:lstStyle/>
          <a:p>
            <a:fld id="{B25310F0-22F4-44BC-9418-29B3E40774BE}" type="slidenum">
              <a:rPr lang="en-US" smtClean="0"/>
              <a:pPr/>
              <a:t>12</a:t>
            </a:fld>
            <a:endParaRPr lang="en-US"/>
          </a:p>
        </p:txBody>
      </p:sp>
    </p:spTree>
    <p:extLst>
      <p:ext uri="{BB962C8B-B14F-4D97-AF65-F5344CB8AC3E}">
        <p14:creationId xmlns:p14="http://schemas.microsoft.com/office/powerpoint/2010/main" val="3732034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Learn who all the radio operators are in your stake, and how to contact them. You should know both church members and nonmembers. As the stake ECS, you should be in regular contact with all of the operators in your stake. They need to know who you are, and you need to know who they are.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 Start by looking at the net roster for your storehouse or region to see which operators are on the ERC records. Check the IdahoERC.org website for this information.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Work with your stake high councilor to ask the wards in the stake to pass around forms asking for licensed operators, and others who are interested in getting a license. </a:t>
            </a:r>
          </a:p>
          <a:p>
            <a:r>
              <a:rPr lang="en-US" sz="1200" kern="1200" dirty="0" smtClean="0">
                <a:solidFill>
                  <a:schemeClr val="tx1"/>
                </a:solidFill>
                <a:effectLst/>
                <a:latin typeface="+mn-lt"/>
                <a:ea typeface="+mn-ea"/>
                <a:cs typeface="+mn-cs"/>
              </a:rPr>
              <a:t>You should exchange emergency contact sheets with the ERC operators in your stake.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should all know how to get in touch with each other.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They don’t have to be radio operators!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5310F0-22F4-44BC-9418-29B3E40774BE}" type="slidenum">
              <a:rPr lang="en-US" smtClean="0"/>
              <a:pPr/>
              <a:t>13</a:t>
            </a:fld>
            <a:endParaRPr lang="en-US"/>
          </a:p>
        </p:txBody>
      </p:sp>
    </p:spTree>
    <p:extLst>
      <p:ext uri="{BB962C8B-B14F-4D97-AF65-F5344CB8AC3E}">
        <p14:creationId xmlns:p14="http://schemas.microsoft.com/office/powerpoint/2010/main" val="863379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After you  have identified your stake operators, schedule regular meetings with them.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Review the stake emergency communications plan, and test the plan regularly. The stake ECS should train the operators of the stake.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Welcome both members and nonmembers who reside in the stake boundaries.  By creating a team atmosphere, you will learn to work cohesively and everyone will benefit for the increased fellowship and learning opportunities.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Without regular meetings, a stake ECS can become a team of one, which we’ve already learned doesn’t work well. Regular meetings are an often overlooked tool for stake emergency communication specialists.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stake leadership had instructed wards to call ward ECSs, then the regular stake ERC meetings are an opportunity to organize and maintain the effectiveness of the stake emergency communications plan.</a:t>
            </a:r>
          </a:p>
          <a:p>
            <a:endParaRPr lang="en-US" dirty="0"/>
          </a:p>
        </p:txBody>
      </p:sp>
      <p:sp>
        <p:nvSpPr>
          <p:cNvPr id="4" name="Slide Number Placeholder 3"/>
          <p:cNvSpPr>
            <a:spLocks noGrp="1"/>
          </p:cNvSpPr>
          <p:nvPr>
            <p:ph type="sldNum" sz="quarter" idx="10"/>
          </p:nvPr>
        </p:nvSpPr>
        <p:spPr/>
        <p:txBody>
          <a:bodyPr/>
          <a:lstStyle/>
          <a:p>
            <a:fld id="{B25310F0-22F4-44BC-9418-29B3E40774BE}" type="slidenum">
              <a:rPr lang="en-US" smtClean="0"/>
              <a:pPr/>
              <a:t>14</a:t>
            </a:fld>
            <a:endParaRPr lang="en-US"/>
          </a:p>
        </p:txBody>
      </p:sp>
    </p:spTree>
    <p:extLst>
      <p:ext uri="{BB962C8B-B14F-4D97-AF65-F5344CB8AC3E}">
        <p14:creationId xmlns:p14="http://schemas.microsoft.com/office/powerpoint/2010/main" val="2887864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Login!</a:t>
            </a:r>
          </a:p>
          <a:p>
            <a:endParaRPr lang="en-US" dirty="0" smtClean="0"/>
          </a:p>
          <a:p>
            <a:r>
              <a:rPr lang="en-US" dirty="0" smtClean="0"/>
              <a:t>Do</a:t>
            </a:r>
            <a:r>
              <a:rPr lang="en-US" baseline="0" dirty="0" smtClean="0"/>
              <a:t> you have an account?</a:t>
            </a:r>
          </a:p>
          <a:p>
            <a:r>
              <a:rPr lang="en-US" baseline="0" dirty="0" smtClean="0"/>
              <a:t>Great many tools!</a:t>
            </a:r>
          </a:p>
          <a:p>
            <a:r>
              <a:rPr lang="en-US" baseline="0" dirty="0" smtClean="0"/>
              <a:t>Changes are coming. More tools are coming</a:t>
            </a:r>
          </a:p>
          <a:p>
            <a:endParaRPr lang="en-US" dirty="0"/>
          </a:p>
        </p:txBody>
      </p:sp>
      <p:sp>
        <p:nvSpPr>
          <p:cNvPr id="4" name="Slide Number Placeholder 3"/>
          <p:cNvSpPr>
            <a:spLocks noGrp="1"/>
          </p:cNvSpPr>
          <p:nvPr>
            <p:ph type="sldNum" sz="quarter" idx="10"/>
          </p:nvPr>
        </p:nvSpPr>
        <p:spPr/>
        <p:txBody>
          <a:bodyPr/>
          <a:lstStyle/>
          <a:p>
            <a:fld id="{B25310F0-22F4-44BC-9418-29B3E40774BE}" type="slidenum">
              <a:rPr lang="en-US" smtClean="0"/>
              <a:pPr/>
              <a:t>17</a:t>
            </a:fld>
            <a:endParaRPr lang="en-US"/>
          </a:p>
        </p:txBody>
      </p:sp>
    </p:spTree>
    <p:extLst>
      <p:ext uri="{BB962C8B-B14F-4D97-AF65-F5344CB8AC3E}">
        <p14:creationId xmlns:p14="http://schemas.microsoft.com/office/powerpoint/2010/main" val="3455139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website is not available to those outside of the Church’s North America Idaho Area which includes Montana. </a:t>
            </a:r>
          </a:p>
          <a:p>
            <a:endParaRPr lang="en-US" baseline="0" dirty="0" smtClean="0"/>
          </a:p>
          <a:p>
            <a:r>
              <a:rPr lang="en-US" baseline="0" dirty="0" smtClean="0"/>
              <a:t>Your user ID is your call sign</a:t>
            </a:r>
          </a:p>
          <a:p>
            <a:endParaRPr lang="en-US" baseline="0" dirty="0" smtClean="0"/>
          </a:p>
          <a:p>
            <a:r>
              <a:rPr lang="en-US" baseline="0" dirty="0" smtClean="0"/>
              <a:t>If you haven’t logged in, get a password and log in</a:t>
            </a:r>
          </a:p>
          <a:p>
            <a:endParaRPr lang="en-US" baseline="0" dirty="0" smtClean="0"/>
          </a:p>
          <a:p>
            <a:r>
              <a:rPr lang="en-US" baseline="0" dirty="0" smtClean="0"/>
              <a:t>Access to a log of ERC information</a:t>
            </a:r>
            <a:endParaRPr lang="en-US" dirty="0"/>
          </a:p>
        </p:txBody>
      </p:sp>
      <p:sp>
        <p:nvSpPr>
          <p:cNvPr id="4" name="Slide Number Placeholder 3"/>
          <p:cNvSpPr>
            <a:spLocks noGrp="1"/>
          </p:cNvSpPr>
          <p:nvPr>
            <p:ph type="sldNum" sz="quarter" idx="10"/>
          </p:nvPr>
        </p:nvSpPr>
        <p:spPr/>
        <p:txBody>
          <a:bodyPr/>
          <a:lstStyle/>
          <a:p>
            <a:fld id="{B25310F0-22F4-44BC-9418-29B3E40774BE}" type="slidenum">
              <a:rPr lang="en-US" smtClean="0"/>
              <a:pPr/>
              <a:t>18</a:t>
            </a:fld>
            <a:endParaRPr lang="en-US"/>
          </a:p>
        </p:txBody>
      </p:sp>
    </p:spTree>
    <p:extLst>
      <p:ext uri="{BB962C8B-B14F-4D97-AF65-F5344CB8AC3E}">
        <p14:creationId xmlns:p14="http://schemas.microsoft.com/office/powerpoint/2010/main" val="941750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website is not available to those outside of the Church’s North America Idaho Area which includes Montana. </a:t>
            </a:r>
          </a:p>
          <a:p>
            <a:endParaRPr lang="en-US" baseline="0" dirty="0" smtClean="0"/>
          </a:p>
          <a:p>
            <a:r>
              <a:rPr lang="en-US" baseline="0" dirty="0" smtClean="0"/>
              <a:t>Your user ID is your call sign</a:t>
            </a:r>
          </a:p>
          <a:p>
            <a:endParaRPr lang="en-US" baseline="0" dirty="0" smtClean="0"/>
          </a:p>
          <a:p>
            <a:r>
              <a:rPr lang="en-US" baseline="0" dirty="0" smtClean="0"/>
              <a:t>If you haven’t logged in, get a password and log in</a:t>
            </a:r>
          </a:p>
          <a:p>
            <a:endParaRPr lang="en-US" baseline="0" dirty="0" smtClean="0"/>
          </a:p>
          <a:p>
            <a:r>
              <a:rPr lang="en-US" baseline="0" dirty="0" smtClean="0"/>
              <a:t>Access to a log of ERC information</a:t>
            </a:r>
            <a:endParaRPr lang="en-US" dirty="0"/>
          </a:p>
        </p:txBody>
      </p:sp>
      <p:sp>
        <p:nvSpPr>
          <p:cNvPr id="4" name="Slide Number Placeholder 3"/>
          <p:cNvSpPr>
            <a:spLocks noGrp="1"/>
          </p:cNvSpPr>
          <p:nvPr>
            <p:ph type="sldNum" sz="quarter" idx="10"/>
          </p:nvPr>
        </p:nvSpPr>
        <p:spPr/>
        <p:txBody>
          <a:bodyPr/>
          <a:lstStyle/>
          <a:p>
            <a:fld id="{B25310F0-22F4-44BC-9418-29B3E40774BE}" type="slidenum">
              <a:rPr lang="en-US" smtClean="0"/>
              <a:pPr/>
              <a:t>19</a:t>
            </a:fld>
            <a:endParaRPr lang="en-US"/>
          </a:p>
        </p:txBody>
      </p:sp>
    </p:spTree>
    <p:extLst>
      <p:ext uri="{BB962C8B-B14F-4D97-AF65-F5344CB8AC3E}">
        <p14:creationId xmlns:p14="http://schemas.microsoft.com/office/powerpoint/2010/main" val="1418558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Emergency</a:t>
            </a:r>
            <a:r>
              <a:rPr lang="en-US" baseline="0" dirty="0" smtClean="0"/>
              <a:t> communications is a part of a greater whole</a:t>
            </a:r>
          </a:p>
          <a:p>
            <a:endParaRPr lang="en-US" baseline="0" dirty="0" smtClean="0"/>
          </a:p>
          <a:p>
            <a:r>
              <a:rPr lang="en-US" baseline="0" dirty="0" smtClean="0"/>
              <a:t>Important to understand the Church’s role to place the ECS role into its proper context</a:t>
            </a:r>
            <a:endParaRPr lang="en-US" dirty="0"/>
          </a:p>
        </p:txBody>
      </p:sp>
      <p:sp>
        <p:nvSpPr>
          <p:cNvPr id="4" name="Slide Number Placeholder 3"/>
          <p:cNvSpPr>
            <a:spLocks noGrp="1"/>
          </p:cNvSpPr>
          <p:nvPr>
            <p:ph type="sldNum" sz="quarter" idx="10"/>
          </p:nvPr>
        </p:nvSpPr>
        <p:spPr/>
        <p:txBody>
          <a:bodyPr/>
          <a:lstStyle/>
          <a:p>
            <a:fld id="{B25310F0-22F4-44BC-9418-29B3E40774BE}" type="slidenum">
              <a:rPr lang="en-US" smtClean="0"/>
              <a:pPr/>
              <a:t>2</a:t>
            </a:fld>
            <a:endParaRPr lang="en-US"/>
          </a:p>
        </p:txBody>
      </p:sp>
    </p:spTree>
    <p:extLst>
      <p:ext uri="{BB962C8B-B14F-4D97-AF65-F5344CB8AC3E}">
        <p14:creationId xmlns:p14="http://schemas.microsoft.com/office/powerpoint/2010/main" val="3570980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 preach expound exhort and visit the house of the members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D240A2B-8386-40E2-97EC-2DDC515904C9}" type="slidenum">
              <a:rPr lang="en-US" smtClean="0"/>
              <a:t>3</a:t>
            </a:fld>
            <a:endParaRPr lang="en-US"/>
          </a:p>
        </p:txBody>
      </p:sp>
    </p:spTree>
    <p:extLst>
      <p:ext uri="{BB962C8B-B14F-4D97-AF65-F5344CB8AC3E}">
        <p14:creationId xmlns:p14="http://schemas.microsoft.com/office/powerpoint/2010/main" val="3588598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Bishops call and set apart ward specialists.</a:t>
            </a:r>
          </a:p>
          <a:p>
            <a:endParaRPr lang="en-US" dirty="0" smtClean="0"/>
          </a:p>
          <a:p>
            <a:r>
              <a:rPr lang="en-US" dirty="0" smtClean="0"/>
              <a:t>Stake ECS may be asked to recommend individuals to be called as ward ECSs</a:t>
            </a:r>
            <a:endParaRPr lang="en-US" dirty="0"/>
          </a:p>
        </p:txBody>
      </p:sp>
      <p:sp>
        <p:nvSpPr>
          <p:cNvPr id="4" name="Slide Number Placeholder 3"/>
          <p:cNvSpPr>
            <a:spLocks noGrp="1"/>
          </p:cNvSpPr>
          <p:nvPr>
            <p:ph type="sldNum" sz="quarter" idx="10"/>
          </p:nvPr>
        </p:nvSpPr>
        <p:spPr/>
        <p:txBody>
          <a:bodyPr/>
          <a:lstStyle/>
          <a:p>
            <a:fld id="{B25310F0-22F4-44BC-9418-29B3E40774BE}" type="slidenum">
              <a:rPr lang="en-US" smtClean="0"/>
              <a:pPr/>
              <a:t>4</a:t>
            </a:fld>
            <a:endParaRPr lang="en-US"/>
          </a:p>
        </p:txBody>
      </p:sp>
    </p:spTree>
    <p:extLst>
      <p:ext uri="{BB962C8B-B14F-4D97-AF65-F5344CB8AC3E}">
        <p14:creationId xmlns:p14="http://schemas.microsoft.com/office/powerpoint/2010/main" val="73810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key that all emergency communication specialists work under the guidance and direction of their priesthood leadership.</a:t>
            </a:r>
          </a:p>
          <a:p>
            <a:endParaRPr lang="en-US" baseline="0" dirty="0" smtClean="0"/>
          </a:p>
          <a:p>
            <a:r>
              <a:rPr lang="en-US" baseline="0" dirty="0" smtClean="0"/>
              <a:t>Generally, a High Counselor will have responsibility for “Preparedness”. In those cases, look to that person for direction and guidance.</a:t>
            </a:r>
          </a:p>
          <a:p>
            <a:endParaRPr lang="en-US" baseline="0" dirty="0" smtClean="0"/>
          </a:p>
          <a:p>
            <a:r>
              <a:rPr lang="en-US" baseline="0" dirty="0" smtClean="0"/>
              <a:t>The ECS is an advisor to assist leadership in making decisions regarding emergency preparedness including communications.</a:t>
            </a:r>
          </a:p>
          <a:p>
            <a:endParaRPr lang="en-US" baseline="0" dirty="0" smtClean="0"/>
          </a:p>
          <a:p>
            <a:r>
              <a:rPr lang="en-US" baseline="0" dirty="0" smtClean="0"/>
              <a:t>The ECS implements whatever decisions are made by priesthood leadership</a:t>
            </a:r>
          </a:p>
          <a:p>
            <a:endParaRPr lang="en-US" baseline="0" dirty="0" smtClean="0"/>
          </a:p>
          <a:p>
            <a:r>
              <a:rPr lang="en-US" baseline="0" dirty="0" smtClean="0"/>
              <a:t>It is not the job of the emergency communications specialist to sell ham radio or anything else to the stake president. The ECS may make recommendations, but the stake president is the guy in charge.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25310F0-22F4-44BC-9418-29B3E40774BE}" type="slidenum">
              <a:rPr lang="en-US" smtClean="0"/>
              <a:pPr/>
              <a:t>5</a:t>
            </a:fld>
            <a:endParaRPr lang="en-US"/>
          </a:p>
        </p:txBody>
      </p:sp>
    </p:spTree>
    <p:extLst>
      <p:ext uri="{BB962C8B-B14F-4D97-AF65-F5344CB8AC3E}">
        <p14:creationId xmlns:p14="http://schemas.microsoft.com/office/powerpoint/2010/main" val="482348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ECS need to work with their stake leadership on the</a:t>
            </a:r>
            <a:r>
              <a:rPr lang="en-US" sz="1200" kern="1200" baseline="0" dirty="0" smtClean="0">
                <a:solidFill>
                  <a:schemeClr val="tx1"/>
                </a:solidFill>
                <a:effectLst/>
                <a:latin typeface="+mn-lt"/>
                <a:ea typeface="+mn-ea"/>
                <a:cs typeface="+mn-cs"/>
              </a:rPr>
              <a:t> development of a stake emergency communications plan.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IMPORTANT NOTE: The stake emergency communications plan should be part of the much more comprehensive Stake Emergency Plan. The ECS should make recommendations on what to include in the emergency communications plan section.</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ECS will need to work with his team (such as ward ECS and high councilman over emergency preparedness) to develop a plan to communicate.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5310F0-22F4-44BC-9418-29B3E40774BE}" type="slidenum">
              <a:rPr lang="en-US" smtClean="0"/>
              <a:pPr/>
              <a:t>6</a:t>
            </a:fld>
            <a:endParaRPr lang="en-US"/>
          </a:p>
        </p:txBody>
      </p:sp>
    </p:spTree>
    <p:extLst>
      <p:ext uri="{BB962C8B-B14F-4D97-AF65-F5344CB8AC3E}">
        <p14:creationId xmlns:p14="http://schemas.microsoft.com/office/powerpoint/2010/main" val="4078566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that the ECS always works</a:t>
            </a:r>
            <a:r>
              <a:rPr lang="en-US" baseline="0" dirty="0" smtClean="0"/>
              <a:t> under the direction of priesthood leadership. We should make recommendations, but we do what we are asked to do.</a:t>
            </a:r>
          </a:p>
          <a:p>
            <a:endParaRPr lang="en-US" baseline="0" dirty="0" smtClean="0"/>
          </a:p>
          <a:p>
            <a:r>
              <a:rPr lang="en-US" baseline="0" dirty="0" smtClean="0"/>
              <a:t>The ECS should confer with priesthood leadership and do as they direct. </a:t>
            </a:r>
          </a:p>
          <a:p>
            <a:endParaRPr lang="en-US" baseline="0" dirty="0" smtClean="0"/>
          </a:p>
          <a:p>
            <a:r>
              <a:rPr lang="en-US" baseline="0" dirty="0" smtClean="0"/>
              <a:t>The ECS is a resource and advisor. The stake president is the guy in charge.</a:t>
            </a:r>
          </a:p>
          <a:p>
            <a:endParaRPr lang="en-US" baseline="0" dirty="0" smtClean="0"/>
          </a:p>
          <a:p>
            <a:r>
              <a:rPr lang="en-US" baseline="0" dirty="0" smtClean="0"/>
              <a:t>It may feel like we are doing the work. We will be asked to DO much. Avoid entitlement.</a:t>
            </a:r>
          </a:p>
          <a:p>
            <a:endParaRPr lang="en-US" dirty="0"/>
          </a:p>
        </p:txBody>
      </p:sp>
      <p:sp>
        <p:nvSpPr>
          <p:cNvPr id="4" name="Slide Number Placeholder 3"/>
          <p:cNvSpPr>
            <a:spLocks noGrp="1"/>
          </p:cNvSpPr>
          <p:nvPr>
            <p:ph type="sldNum" sz="quarter" idx="10"/>
          </p:nvPr>
        </p:nvSpPr>
        <p:spPr/>
        <p:txBody>
          <a:bodyPr/>
          <a:lstStyle/>
          <a:p>
            <a:fld id="{B25310F0-22F4-44BC-9418-29B3E40774BE}" type="slidenum">
              <a:rPr lang="en-US" smtClean="0"/>
              <a:pPr/>
              <a:t>7</a:t>
            </a:fld>
            <a:endParaRPr lang="en-US"/>
          </a:p>
        </p:txBody>
      </p:sp>
    </p:spTree>
    <p:extLst>
      <p:ext uri="{BB962C8B-B14F-4D97-AF65-F5344CB8AC3E}">
        <p14:creationId xmlns:p14="http://schemas.microsoft.com/office/powerpoint/2010/main" val="4079731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weekly storehouse radio</a:t>
            </a:r>
            <a:r>
              <a:rPr lang="en-US" sz="1200" kern="1200" baseline="0" dirty="0" smtClean="0">
                <a:solidFill>
                  <a:schemeClr val="tx1"/>
                </a:solidFill>
                <a:effectLst/>
                <a:latin typeface="+mn-lt"/>
                <a:ea typeface="+mn-ea"/>
                <a:cs typeface="+mn-cs"/>
              </a:rPr>
              <a:t> nets are an important element of maintaining readiness.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Stakes have been asked to check in with their respective storehouses on a periodic basis. If the ECS can’t personally check in, he should ensure that someone else representing the stake checks in to the radio nets.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25310F0-22F4-44BC-9418-29B3E40774BE}" type="slidenum">
              <a:rPr lang="en-US" smtClean="0"/>
              <a:pPr/>
              <a:t>8</a:t>
            </a:fld>
            <a:endParaRPr lang="en-US"/>
          </a:p>
        </p:txBody>
      </p:sp>
    </p:spTree>
    <p:extLst>
      <p:ext uri="{BB962C8B-B14F-4D97-AF65-F5344CB8AC3E}">
        <p14:creationId xmlns:p14="http://schemas.microsoft.com/office/powerpoint/2010/main" val="1013253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stake president</a:t>
            </a:r>
            <a:r>
              <a:rPr lang="en-US" baseline="0" dirty="0" smtClean="0"/>
              <a:t> chooses the best method of emergency communications for the stake. The ECS is an advisor. </a:t>
            </a:r>
          </a:p>
          <a:p>
            <a:endParaRPr lang="en-US" baseline="0" dirty="0" smtClean="0"/>
          </a:p>
          <a:p>
            <a:r>
              <a:rPr lang="en-US" baseline="0" dirty="0" smtClean="0"/>
              <a:t>The ERC program is NOT a ham radio program, it is an emergency communication program. We have many communication tools available to us. </a:t>
            </a:r>
          </a:p>
          <a:p>
            <a:endParaRPr lang="en-US" baseline="0" dirty="0" smtClean="0"/>
          </a:p>
          <a:p>
            <a:r>
              <a:rPr lang="en-US" baseline="0" dirty="0" smtClean="0"/>
              <a:t>Some stakes use FRS, some use GMRS, some are using MURS, others have asked stake members to get Amateur radio licenses and they use Amateur radio. Many localities use a combination of methods.</a:t>
            </a:r>
          </a:p>
          <a:p>
            <a:endParaRPr lang="en-US" baseline="0" dirty="0" smtClean="0"/>
          </a:p>
          <a:p>
            <a:r>
              <a:rPr lang="en-US" baseline="0" dirty="0" smtClean="0"/>
              <a:t>The Idaho Falls Bishops’ storehouse has standardized on Amateur radio for stake to storehouse communications. So each stake needs to be able to communicate with the storehouse using 2M Amateur radio.</a:t>
            </a:r>
          </a:p>
          <a:p>
            <a:endParaRPr lang="en-US" baseline="0" dirty="0" smtClean="0"/>
          </a:p>
          <a:p>
            <a:r>
              <a:rPr lang="en-US" baseline="0" dirty="0" smtClean="0"/>
              <a:t>In-stake communications can use anything including smoke signals, but the stake president ultimately makes the decision on what is used.</a:t>
            </a:r>
            <a:endParaRPr lang="en-US" dirty="0"/>
          </a:p>
        </p:txBody>
      </p:sp>
      <p:sp>
        <p:nvSpPr>
          <p:cNvPr id="4" name="Slide Number Placeholder 3"/>
          <p:cNvSpPr>
            <a:spLocks noGrp="1"/>
          </p:cNvSpPr>
          <p:nvPr>
            <p:ph type="sldNum" sz="quarter" idx="10"/>
          </p:nvPr>
        </p:nvSpPr>
        <p:spPr/>
        <p:txBody>
          <a:bodyPr/>
          <a:lstStyle/>
          <a:p>
            <a:fld id="{B25310F0-22F4-44BC-9418-29B3E40774BE}" type="slidenum">
              <a:rPr lang="en-US" smtClean="0"/>
              <a:pPr/>
              <a:t>9</a:t>
            </a:fld>
            <a:endParaRPr lang="en-US"/>
          </a:p>
        </p:txBody>
      </p:sp>
    </p:spTree>
    <p:extLst>
      <p:ext uri="{BB962C8B-B14F-4D97-AF65-F5344CB8AC3E}">
        <p14:creationId xmlns:p14="http://schemas.microsoft.com/office/powerpoint/2010/main" val="28411741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2199"/>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719935"/>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167" y="177009"/>
            <a:ext cx="5595666" cy="2718591"/>
          </a:xfrm>
          <a:prstGeom prst="rect">
            <a:avLst/>
          </a:prstGeom>
          <a:effectLst>
            <a:glow rad="76200">
              <a:schemeClr val="tx1">
                <a:alpha val="40000"/>
              </a:schemeClr>
            </a:glow>
          </a:effectLst>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2199"/>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719935"/>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4"/>
          <p:cNvSpPr>
            <a:spLocks noGrp="1"/>
          </p:cNvSpPr>
          <p:nvPr>
            <p:ph type="sldNum" sz="quarter" idx="4294967295"/>
          </p:nvPr>
        </p:nvSpPr>
        <p:spPr>
          <a:xfrm>
            <a:off x="76200" y="6400800"/>
            <a:ext cx="1138237" cy="365125"/>
          </a:xfrm>
          <a:prstGeom prst="rect">
            <a:avLst/>
          </a:prstGeom>
        </p:spPr>
        <p:txBody>
          <a:bodyPr/>
          <a:lstStyle>
            <a:lvl1pPr>
              <a:defRPr/>
            </a:lvl1pPr>
          </a:lstStyle>
          <a:p>
            <a:fld id="{4FF66D16-E3ED-4D69-A982-C12B3B291C69}" type="slidenum">
              <a:rPr lang="en-US" smtClean="0"/>
              <a:pPr/>
              <a:t>‹#›</a:t>
            </a:fld>
            <a:endParaRPr lang="en-US" dirty="0"/>
          </a:p>
        </p:txBody>
      </p:sp>
    </p:spTree>
    <p:extLst>
      <p:ext uri="{BB962C8B-B14F-4D97-AF65-F5344CB8AC3E}">
        <p14:creationId xmlns:p14="http://schemas.microsoft.com/office/powerpoint/2010/main" val="4290006300"/>
      </p:ext>
    </p:extLst>
  </p:cSld>
  <p:clrMapOvr>
    <a:masterClrMapping/>
  </p:clrMapOvr>
  <p:transition>
    <p:fade/>
  </p:transition>
  <p:timing>
    <p:tnLst>
      <p:par>
        <p:cTn id="1" dur="indefinite" restart="never" nodeType="tmRoot"/>
      </p:par>
    </p:tnLst>
  </p:timing>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1320" y="5745201"/>
            <a:ext cx="2346960" cy="1140244"/>
          </a:xfrm>
          <a:prstGeom prst="rect">
            <a:avLst/>
          </a:prstGeom>
          <a:effectLst>
            <a:glow rad="25400">
              <a:schemeClr val="tx1">
                <a:alpha val="57000"/>
              </a:schemeClr>
            </a:glow>
          </a:effectLst>
        </p:spPr>
      </p:pic>
    </p:spTree>
  </p:cSld>
  <p:clrMapOvr>
    <a:masterClrMapping/>
  </p:clrMapOvr>
  <p:transition>
    <p:fade/>
  </p:transition>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1320" y="5745201"/>
            <a:ext cx="2346960" cy="1140244"/>
          </a:xfrm>
          <a:prstGeom prst="rect">
            <a:avLst/>
          </a:prstGeom>
          <a:effectLst>
            <a:glow rad="38100">
              <a:srgbClr val="CCECFF">
                <a:alpha val="56863"/>
              </a:srgbClr>
            </a:glow>
          </a:effectLst>
        </p:spPr>
      </p:pic>
    </p:spTree>
  </p:cSld>
  <p:clrMapOvr>
    <a:masterClrMapping/>
  </p:clrMapOvr>
  <p:transition>
    <p:fade/>
  </p:transition>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0" i="1" u="none" strike="noStrike" kern="0" cap="none" spc="-150" normalizeH="0" baseline="0" noProof="0" dirty="0" smtClean="0">
                <a:ln w="3175">
                  <a:noFill/>
                </a:ln>
                <a:gradFill flip="none" rotWithShape="1">
                  <a:gsLst>
                    <a:gs pos="0">
                      <a:schemeClr val="tx1">
                        <a:lumMod val="65000"/>
                      </a:schemeClr>
                    </a:gs>
                    <a:gs pos="50000">
                      <a:schemeClr val="tx1"/>
                    </a:gs>
                  </a:gsLst>
                  <a:lin ang="5400000" scaled="1"/>
                  <a:tileRect/>
                </a:gradFill>
                <a:effectLst>
                  <a:outerShdw blurRad="50800" dist="38100" dir="2700000" algn="tl" rotWithShape="0">
                    <a:prstClr val="black">
                      <a:alpha val="40000"/>
                    </a:prstClr>
                  </a:outerShdw>
                  <a:reflection blurRad="6350" stA="55000" endA="300" endPos="45500" dir="5400000" sy="-100000" algn="bl" rotWithShape="0"/>
                </a:effectLst>
                <a:uLnTx/>
                <a:uFillTx/>
                <a:latin typeface="+mn-lt"/>
                <a:ea typeface="+mn-ea"/>
                <a:cs typeface="Arial" charset="0"/>
              </a:defRPr>
            </a:lvl1pPr>
          </a:lstStyle>
          <a:p>
            <a:pPr lvl="0"/>
            <a:r>
              <a:rPr lang="en-US" dirty="0" smtClean="0"/>
              <a:t>click to…</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1320" y="5745201"/>
            <a:ext cx="2346960" cy="1140244"/>
          </a:xfrm>
          <a:prstGeom prst="rect">
            <a:avLst/>
          </a:prstGeom>
          <a:effectLst>
            <a:glow rad="38100">
              <a:srgbClr val="CCECFF">
                <a:alpha val="56863"/>
              </a:srgbClr>
            </a:glow>
          </a:effectLst>
        </p:spPr>
      </p:pic>
    </p:spTree>
  </p:cSld>
  <p:clrMapOvr>
    <a:masterClrMapping/>
  </p:clrMapOvr>
  <p:transition>
    <p:fade/>
  </p:transition>
  <p:timing>
    <p:tnLst>
      <p:par>
        <p:cTn id="1" dur="indefinite" restart="never" nodeType="tmRoot"/>
      </p:par>
    </p:tnLst>
  </p:timing>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0" i="1" u="none" strike="noStrike" kern="0" cap="none" spc="-150" normalizeH="0" baseline="0" noProof="0" dirty="0" smtClean="0">
                <a:ln w="3175">
                  <a:noFill/>
                </a:ln>
                <a:gradFill flip="none" rotWithShape="1">
                  <a:gsLst>
                    <a:gs pos="0">
                      <a:schemeClr val="tx1">
                        <a:lumMod val="65000"/>
                      </a:schemeClr>
                    </a:gs>
                    <a:gs pos="50000">
                      <a:schemeClr val="tx1"/>
                    </a:gs>
                  </a:gsLst>
                  <a:lin ang="5400000" scaled="1"/>
                  <a:tileRect/>
                </a:gradFill>
                <a:effectLst>
                  <a:outerShdw blurRad="50800" dist="38100" dir="2700000" algn="tl" rotWithShape="0">
                    <a:prstClr val="black">
                      <a:alpha val="40000"/>
                    </a:prstClr>
                  </a:outerShdw>
                  <a:reflection blurRad="6350" stA="55000" endA="300" endPos="45500" dir="5400000" sy="-100000" algn="bl" rotWithShape="0"/>
                </a:effectLst>
                <a:uLnTx/>
                <a:uFillTx/>
                <a:latin typeface="+mn-lt"/>
                <a:ea typeface="+mn-ea"/>
                <a:cs typeface="Arial" charset="0"/>
              </a:defRPr>
            </a:lvl1pPr>
          </a:lstStyle>
          <a:p>
            <a:pPr lvl="0"/>
            <a:r>
              <a:rPr lang="en-US" dirty="0" smtClean="0"/>
              <a:t>click to…</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1320" y="5745201"/>
            <a:ext cx="2346960" cy="1140244"/>
          </a:xfrm>
          <a:prstGeom prst="rect">
            <a:avLst/>
          </a:prstGeom>
          <a:effectLst>
            <a:glow rad="38100">
              <a:srgbClr val="CCECFF">
                <a:alpha val="56863"/>
              </a:srgbClr>
            </a:glow>
          </a:effectLst>
        </p:spPr>
      </p:pic>
    </p:spTree>
  </p:cSld>
  <p:clrMapOvr>
    <a:masterClrMapping/>
  </p:clrMapOvr>
  <p:transition>
    <p:fade/>
  </p:transition>
  <p:timing>
    <p:tnLst>
      <p:par>
        <p:cTn id="1" dur="indefinite" restart="never" nodeType="tmRoot"/>
      </p:par>
    </p:tnLst>
  </p:timing>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1320" y="5745201"/>
            <a:ext cx="2346960" cy="1140244"/>
          </a:xfrm>
          <a:prstGeom prst="rect">
            <a:avLst/>
          </a:prstGeom>
          <a:effectLst>
            <a:glow rad="38100">
              <a:srgbClr val="CCECFF">
                <a:alpha val="56863"/>
              </a:srgbClr>
            </a:glow>
          </a:effectLst>
        </p:spPr>
      </p:pic>
    </p:spTree>
  </p:cSld>
  <p:clrMapOvr>
    <a:masterClrMapping/>
  </p:clrMapOvr>
  <p:transition>
    <p:fade/>
  </p:transition>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1320" y="5745201"/>
            <a:ext cx="2346960" cy="1140244"/>
          </a:xfrm>
          <a:prstGeom prst="rect">
            <a:avLst/>
          </a:prstGeom>
          <a:effectLst>
            <a:glow rad="38100">
              <a:srgbClr val="CCECFF">
                <a:alpha val="56863"/>
              </a:srgbClr>
            </a:glow>
          </a:effectLst>
        </p:spPr>
      </p:pic>
      <p:sp>
        <p:nvSpPr>
          <p:cNvPr id="5" name="Slide Number Placeholder 4"/>
          <p:cNvSpPr>
            <a:spLocks noGrp="1"/>
          </p:cNvSpPr>
          <p:nvPr>
            <p:ph type="sldNum" sz="quarter" idx="4294967295"/>
          </p:nvPr>
        </p:nvSpPr>
        <p:spPr>
          <a:xfrm>
            <a:off x="76200" y="6400800"/>
            <a:ext cx="1138237" cy="365125"/>
          </a:xfrm>
          <a:prstGeom prst="rect">
            <a:avLst/>
          </a:prstGeom>
        </p:spPr>
        <p:txBody>
          <a:bodyPr/>
          <a:lstStyle>
            <a:lvl1pPr>
              <a:defRPr/>
            </a:lvl1pPr>
          </a:lstStyle>
          <a:p>
            <a:fld id="{4FF66D16-E3ED-4D69-A982-C12B3B291C69}"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1320" y="5745201"/>
            <a:ext cx="2346960" cy="1140244"/>
          </a:xfrm>
          <a:prstGeom prst="rect">
            <a:avLst/>
          </a:prstGeom>
          <a:effectLst>
            <a:glow rad="38100">
              <a:srgbClr val="CCECFF">
                <a:alpha val="56863"/>
              </a:srgbClr>
            </a:glow>
          </a:effectLst>
        </p:spPr>
      </p:pic>
      <p:sp>
        <p:nvSpPr>
          <p:cNvPr id="7" name="Slide Number Placeholder 4"/>
          <p:cNvSpPr>
            <a:spLocks noGrp="1"/>
          </p:cNvSpPr>
          <p:nvPr>
            <p:ph type="sldNum" sz="quarter" idx="4294967295"/>
          </p:nvPr>
        </p:nvSpPr>
        <p:spPr>
          <a:xfrm>
            <a:off x="76200" y="6400800"/>
            <a:ext cx="1138237" cy="365125"/>
          </a:xfrm>
          <a:prstGeom prst="rect">
            <a:avLst/>
          </a:prstGeom>
        </p:spPr>
        <p:txBody>
          <a:bodyPr/>
          <a:lstStyle>
            <a:lvl1pPr>
              <a:defRPr/>
            </a:lvl1pPr>
          </a:lstStyle>
          <a:p>
            <a:fld id="{4FF66D16-E3ED-4D69-A982-C12B3B291C69}"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1320" y="5745201"/>
            <a:ext cx="2346960" cy="1140244"/>
          </a:xfrm>
          <a:prstGeom prst="rect">
            <a:avLst/>
          </a:prstGeom>
          <a:effectLst>
            <a:glow rad="38100">
              <a:srgbClr val="CCECFF">
                <a:alpha val="56863"/>
              </a:srgbClr>
            </a:glow>
          </a:effectLst>
        </p:spPr>
      </p:pic>
      <p:sp>
        <p:nvSpPr>
          <p:cNvPr id="8" name="Slide Number Placeholder 4"/>
          <p:cNvSpPr>
            <a:spLocks noGrp="1"/>
          </p:cNvSpPr>
          <p:nvPr>
            <p:ph type="sldNum" sz="quarter" idx="4294967295"/>
          </p:nvPr>
        </p:nvSpPr>
        <p:spPr>
          <a:xfrm>
            <a:off x="76200" y="6400800"/>
            <a:ext cx="1138237" cy="365125"/>
          </a:xfrm>
          <a:prstGeom prst="rect">
            <a:avLst/>
          </a:prstGeom>
        </p:spPr>
        <p:txBody>
          <a:bodyPr/>
          <a:lstStyle>
            <a:lvl1pPr>
              <a:defRPr/>
            </a:lvl1pPr>
          </a:lstStyle>
          <a:p>
            <a:fld id="{4FF66D16-E3ED-4D69-A982-C12B3B291C69}"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1320" y="5745201"/>
            <a:ext cx="2346960" cy="1140244"/>
          </a:xfrm>
          <a:prstGeom prst="rect">
            <a:avLst/>
          </a:prstGeom>
          <a:effectLst>
            <a:glow rad="38100">
              <a:srgbClr val="CCECFF">
                <a:alpha val="56863"/>
              </a:srgbClr>
            </a:glow>
          </a:effectLst>
        </p:spPr>
      </p:pic>
      <p:sp>
        <p:nvSpPr>
          <p:cNvPr id="5" name="Slide Number Placeholder 4"/>
          <p:cNvSpPr>
            <a:spLocks noGrp="1"/>
          </p:cNvSpPr>
          <p:nvPr>
            <p:ph type="sldNum" sz="quarter" idx="4294967295"/>
          </p:nvPr>
        </p:nvSpPr>
        <p:spPr>
          <a:xfrm>
            <a:off x="76200" y="6400800"/>
            <a:ext cx="1138237" cy="365125"/>
          </a:xfrm>
          <a:prstGeom prst="rect">
            <a:avLst/>
          </a:prstGeom>
        </p:spPr>
        <p:txBody>
          <a:bodyPr/>
          <a:lstStyle>
            <a:lvl1pPr>
              <a:defRPr/>
            </a:lvl1pPr>
          </a:lstStyle>
          <a:p>
            <a:fld id="{4FF66D16-E3ED-4D69-A982-C12B3B291C69}"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1320" y="5745201"/>
            <a:ext cx="2346960" cy="1140244"/>
          </a:xfrm>
          <a:prstGeom prst="rect">
            <a:avLst/>
          </a:prstGeom>
          <a:effectLst>
            <a:glow rad="38100">
              <a:srgbClr val="CCECFF">
                <a:alpha val="56863"/>
              </a:srgbClr>
            </a:glow>
          </a:effectLst>
        </p:spPr>
      </p:pic>
      <p:sp>
        <p:nvSpPr>
          <p:cNvPr id="3" name="Slide Number Placeholder 4"/>
          <p:cNvSpPr>
            <a:spLocks noGrp="1"/>
          </p:cNvSpPr>
          <p:nvPr>
            <p:ph type="sldNum" sz="quarter" idx="4294967295"/>
          </p:nvPr>
        </p:nvSpPr>
        <p:spPr>
          <a:xfrm>
            <a:off x="76200" y="6400800"/>
            <a:ext cx="1138237" cy="365125"/>
          </a:xfrm>
          <a:prstGeom prst="rect">
            <a:avLst/>
          </a:prstGeom>
        </p:spPr>
        <p:txBody>
          <a:bodyPr/>
          <a:lstStyle>
            <a:lvl1pPr>
              <a:defRPr/>
            </a:lvl1pPr>
          </a:lstStyle>
          <a:p>
            <a:fld id="{4FF66D16-E3ED-4D69-A982-C12B3B291C69}"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1320" y="5745201"/>
            <a:ext cx="2346960" cy="1140244"/>
          </a:xfrm>
          <a:prstGeom prst="rect">
            <a:avLst/>
          </a:prstGeom>
          <a:effectLst>
            <a:glow rad="38100">
              <a:srgbClr val="CCECFF">
                <a:alpha val="56863"/>
              </a:srgbClr>
            </a:glow>
          </a:effectLst>
        </p:spPr>
      </p:pic>
      <p:sp>
        <p:nvSpPr>
          <p:cNvPr id="3" name="Slide Number Placeholder 4"/>
          <p:cNvSpPr>
            <a:spLocks noGrp="1"/>
          </p:cNvSpPr>
          <p:nvPr>
            <p:ph type="sldNum" sz="quarter" idx="4294967295"/>
          </p:nvPr>
        </p:nvSpPr>
        <p:spPr>
          <a:xfrm>
            <a:off x="76200" y="6400800"/>
            <a:ext cx="1138237" cy="365125"/>
          </a:xfrm>
          <a:prstGeom prst="rect">
            <a:avLst/>
          </a:prstGeom>
        </p:spPr>
        <p:txBody>
          <a:bodyPr/>
          <a:lstStyle>
            <a:lvl1pPr>
              <a:defRPr/>
            </a:lvl1pPr>
          </a:lstStyle>
          <a:p>
            <a:fld id="{4FF66D16-E3ED-4D69-A982-C12B3B291C69}" type="slidenum">
              <a:rPr lang="en-US" smtClean="0"/>
              <a:pPr/>
              <a:t>‹#›</a:t>
            </a:fld>
            <a:endParaRPr lang="en-US" dirty="0"/>
          </a:p>
        </p:txBody>
      </p:sp>
    </p:spTree>
  </p:cSld>
  <p:clrMapOvr>
    <a:masterClrMapping/>
  </p:clrMapOvr>
  <p:transition>
    <p:fade/>
  </p:transition>
  <p:timing>
    <p:tnLst>
      <p:par>
        <p:cTn id="1" dur="indefinite" restart="never" nodeType="tmRoot"/>
      </p:par>
    </p:tnLst>
  </p:timing>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 id="2147484057" r:id="rId13"/>
  </p:sldLayoutIdLst>
  <p:transition>
    <p:fade/>
  </p:transition>
  <p:timing>
    <p:tnLst>
      <p:par>
        <p:cTn id="1" dur="indefinite" restart="never" nodeType="tmRoot"/>
      </p:par>
    </p:tnLst>
  </p:timing>
  <p:hf hdr="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1320" y="5745201"/>
            <a:ext cx="2346960" cy="1140244"/>
          </a:xfrm>
          <a:prstGeom prst="rect">
            <a:avLst/>
          </a:prstGeom>
          <a:effectLst>
            <a:glow rad="38100">
              <a:srgbClr val="CCECFF">
                <a:alpha val="56863"/>
              </a:srgbClr>
            </a:glow>
          </a:effectLst>
        </p:spPr>
      </p:pic>
    </p:spTree>
  </p:cSld>
  <p:clrMap bg1="lt1" tx1="dk1" bg2="lt2" tx2="dk2" accent1="accent1" accent2="accent2" accent3="accent3" accent4="accent4" accent5="accent5" accent6="accent6" hlink="hlink" folHlink="folHlink"/>
  <p:sldLayoutIdLst>
    <p:sldLayoutId id="2147484059"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idahoerc.org/"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www.facebook.com/ERCidaho"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124200"/>
            <a:ext cx="8534400" cy="1910801"/>
          </a:xfrm>
        </p:spPr>
        <p:txBody>
          <a:bodyPr/>
          <a:lstStyle/>
          <a:p>
            <a:r>
              <a:rPr lang="en-US" dirty="0" smtClean="0"/>
              <a:t>Stake Emergency </a:t>
            </a:r>
            <a:br>
              <a:rPr lang="en-US" dirty="0" smtClean="0"/>
            </a:br>
            <a:r>
              <a:rPr lang="en-US" dirty="0" smtClean="0"/>
              <a:t>Communication Specialist</a:t>
            </a:r>
            <a:endParaRPr lang="en-US" dirty="0"/>
          </a:p>
        </p:txBody>
      </p:sp>
      <p:sp>
        <p:nvSpPr>
          <p:cNvPr id="3" name="Subtitle 2"/>
          <p:cNvSpPr>
            <a:spLocks noGrp="1"/>
          </p:cNvSpPr>
          <p:nvPr>
            <p:ph type="subTitle" idx="1"/>
          </p:nvPr>
        </p:nvSpPr>
        <p:spPr>
          <a:xfrm>
            <a:off x="304800" y="5486400"/>
            <a:ext cx="7681913" cy="684212"/>
          </a:xfrm>
        </p:spPr>
        <p:txBody>
          <a:bodyPr>
            <a:normAutofit lnSpcReduction="10000"/>
          </a:bodyPr>
          <a:lstStyle/>
          <a:p>
            <a:r>
              <a:rPr lang="en-US" sz="2800" dirty="0" smtClean="0"/>
              <a:t>Idaho Falls Bishops’ </a:t>
            </a:r>
            <a:r>
              <a:rPr lang="en-US" sz="2800" dirty="0" smtClean="0"/>
              <a:t>Storehouse</a:t>
            </a:r>
          </a:p>
          <a:p>
            <a:r>
              <a:rPr lang="en-US" sz="2800" dirty="0" smtClean="0"/>
              <a:t>2016-04-17</a:t>
            </a:r>
            <a:endParaRPr lang="en-US" sz="2800" dirty="0" smtClean="0"/>
          </a:p>
        </p:txBody>
      </p:sp>
    </p:spTree>
    <p:extLst>
      <p:ext uri="{BB962C8B-B14F-4D97-AF65-F5344CB8AC3E}">
        <p14:creationId xmlns:p14="http://schemas.microsoft.com/office/powerpoint/2010/main" val="170590282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a:t>Maintains </a:t>
            </a:r>
            <a:r>
              <a:rPr lang="en-US" dirty="0" smtClean="0"/>
              <a:t>Emergency Contact Information</a:t>
            </a:r>
            <a:endParaRPr lang="en-US" dirty="0"/>
          </a:p>
        </p:txBody>
      </p:sp>
      <p:sp>
        <p:nvSpPr>
          <p:cNvPr id="3" name="Text Placeholder 2"/>
          <p:cNvSpPr>
            <a:spLocks noGrp="1"/>
          </p:cNvSpPr>
          <p:nvPr>
            <p:ph type="body" sz="quarter" idx="10"/>
          </p:nvPr>
        </p:nvSpPr>
        <p:spPr>
          <a:xfrm>
            <a:off x="381000" y="1599138"/>
            <a:ext cx="4953000" cy="4727448"/>
          </a:xfrm>
        </p:spPr>
        <p:txBody>
          <a:bodyPr/>
          <a:lstStyle/>
          <a:p>
            <a:r>
              <a:rPr lang="en-US" dirty="0"/>
              <a:t>The stake ECS is responsible for maintaining a list of needed telephone numbers and emergency contact </a:t>
            </a:r>
            <a:r>
              <a:rPr lang="en-US" dirty="0" smtClean="0"/>
              <a:t>information</a:t>
            </a:r>
          </a:p>
          <a:p>
            <a:r>
              <a:rPr lang="en-US" dirty="0" smtClean="0"/>
              <a:t>One </a:t>
            </a:r>
            <a:r>
              <a:rPr lang="en-US" dirty="0"/>
              <a:t>recommended tool is the use of emergency contact </a:t>
            </a:r>
            <a:r>
              <a:rPr lang="en-US" dirty="0" smtClean="0"/>
              <a:t>sheets</a:t>
            </a:r>
          </a:p>
          <a:p>
            <a:r>
              <a:rPr lang="en-US" dirty="0" smtClean="0"/>
              <a:t>Review regularly</a:t>
            </a:r>
            <a:endParaRPr lang="en-US" dirty="0"/>
          </a:p>
          <a:p>
            <a:endParaRPr lang="en-US" dirty="0"/>
          </a:p>
        </p:txBody>
      </p:sp>
      <p:sp>
        <p:nvSpPr>
          <p:cNvPr id="4" name="Rectangle 2"/>
          <p:cNvSpPr>
            <a:spLocks noChangeArrowheads="1"/>
          </p:cNvSpPr>
          <p:nvPr/>
        </p:nvSpPr>
        <p:spPr bwMode="auto">
          <a:xfrm flipV="1">
            <a:off x="9242348" y="-2286003"/>
            <a:ext cx="3163848" cy="47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nvPr>
        </p:nvGraphicFramePr>
        <p:xfrm>
          <a:off x="5486400" y="990600"/>
          <a:ext cx="3414595" cy="4423976"/>
        </p:xfrm>
        <a:graphic>
          <a:graphicData uri="http://schemas.openxmlformats.org/presentationml/2006/ole">
            <mc:AlternateContent xmlns:mc="http://schemas.openxmlformats.org/markup-compatibility/2006">
              <mc:Choice xmlns:v="urn:schemas-microsoft-com:vml" Requires="v">
                <p:oleObj spid="_x0000_s1041" name="Acrobat Document" r:id="rId4" imgW="7785100" imgH="10071100" progId="">
                  <p:embed/>
                </p:oleObj>
              </mc:Choice>
              <mc:Fallback>
                <p:oleObj name="Acrobat Document" r:id="rId4" imgW="7785100" imgH="100711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990600"/>
                        <a:ext cx="3414595" cy="44239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3679965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a:t>
            </a:r>
            <a:r>
              <a:rPr lang="en-US" dirty="0"/>
              <a:t>personal radio equipment</a:t>
            </a:r>
          </a:p>
        </p:txBody>
      </p:sp>
      <p:sp>
        <p:nvSpPr>
          <p:cNvPr id="3" name="Text Placeholder 2"/>
          <p:cNvSpPr>
            <a:spLocks noGrp="1"/>
          </p:cNvSpPr>
          <p:nvPr>
            <p:ph type="body" sz="quarter" idx="10"/>
          </p:nvPr>
        </p:nvSpPr>
        <p:spPr>
          <a:xfrm>
            <a:off x="381000" y="1411552"/>
            <a:ext cx="7467600" cy="5712333"/>
          </a:xfrm>
        </p:spPr>
        <p:txBody>
          <a:bodyPr/>
          <a:lstStyle/>
          <a:p>
            <a:r>
              <a:rPr lang="en-US" dirty="0"/>
              <a:t>Stake ECS </a:t>
            </a:r>
            <a:r>
              <a:rPr lang="en-US" dirty="0" smtClean="0"/>
              <a:t>uses personal </a:t>
            </a:r>
            <a:br>
              <a:rPr lang="en-US" dirty="0" smtClean="0"/>
            </a:br>
            <a:r>
              <a:rPr lang="en-US" dirty="0" smtClean="0"/>
              <a:t>radio equipment </a:t>
            </a:r>
            <a:r>
              <a:rPr lang="en-US" dirty="0"/>
              <a:t>in </a:t>
            </a:r>
            <a:r>
              <a:rPr lang="en-US" dirty="0" smtClean="0"/>
              <a:t>their</a:t>
            </a:r>
            <a:br>
              <a:rPr lang="en-US" dirty="0" smtClean="0"/>
            </a:br>
            <a:r>
              <a:rPr lang="en-US" dirty="0" smtClean="0"/>
              <a:t>assignment</a:t>
            </a:r>
          </a:p>
          <a:p>
            <a:r>
              <a:rPr lang="en-US" dirty="0"/>
              <a:t>Wards and stakes </a:t>
            </a:r>
            <a:r>
              <a:rPr lang="en-US" dirty="0" smtClean="0"/>
              <a:t/>
            </a:r>
            <a:br>
              <a:rPr lang="en-US" dirty="0" smtClean="0"/>
            </a:br>
            <a:r>
              <a:rPr lang="en-US" dirty="0" smtClean="0"/>
              <a:t>should </a:t>
            </a:r>
            <a:r>
              <a:rPr lang="en-US" dirty="0"/>
              <a:t>not </a:t>
            </a:r>
            <a:r>
              <a:rPr lang="en-US" dirty="0" smtClean="0"/>
              <a:t>accept </a:t>
            </a:r>
            <a:br>
              <a:rPr lang="en-US" dirty="0" smtClean="0"/>
            </a:br>
            <a:r>
              <a:rPr lang="en-US" dirty="0" smtClean="0"/>
              <a:t>donated radio </a:t>
            </a:r>
            <a:br>
              <a:rPr lang="en-US" dirty="0" smtClean="0"/>
            </a:br>
            <a:r>
              <a:rPr lang="en-US" dirty="0" smtClean="0"/>
              <a:t>equipment for </a:t>
            </a:r>
            <a:r>
              <a:rPr lang="en-US" dirty="0"/>
              <a:t>use in an emergency or for installation in a </a:t>
            </a:r>
            <a:r>
              <a:rPr lang="en-US" dirty="0" smtClean="0"/>
              <a:t>meetinghouse</a:t>
            </a:r>
          </a:p>
          <a:p>
            <a:r>
              <a:rPr lang="en-US" dirty="0" smtClean="0"/>
              <a:t>A mobile radio is recommended over a handheld</a:t>
            </a:r>
            <a:endParaRPr lang="en-US" dirty="0"/>
          </a:p>
          <a:p>
            <a:pPr marL="0" indent="0">
              <a:buNone/>
            </a:pPr>
            <a:endParaRPr lang="en-US" dirty="0" smtClean="0"/>
          </a:p>
          <a:p>
            <a:pPr marL="0" indent="0">
              <a:buNone/>
            </a:pPr>
            <a:endParaRPr lang="en-US" dirty="0"/>
          </a:p>
        </p:txBody>
      </p:sp>
      <p:pic>
        <p:nvPicPr>
          <p:cNvPr id="7172" name="Picture 4" descr="http://www.yaesu.co.uk/images/FT-7900R_thum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3983" y="990600"/>
            <a:ext cx="4390017" cy="4034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93846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a:t>There is no such thing as a team of </a:t>
            </a:r>
            <a:r>
              <a:rPr lang="en-US" dirty="0" smtClean="0"/>
              <a:t>one!</a:t>
            </a:r>
            <a:endParaRPr lang="en-US" dirty="0"/>
          </a:p>
        </p:txBody>
      </p:sp>
      <p:pic>
        <p:nvPicPr>
          <p:cNvPr id="4" name="Picture 3" descr="http://www.optimussourcing.com/wp-content/uploads/2014/03/Busy-Learning-and-Development.jpg"/>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80565"/>
            <a:ext cx="5257800" cy="381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6186022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a:t>Identify </a:t>
            </a:r>
            <a:r>
              <a:rPr lang="en-US" dirty="0" smtClean="0"/>
              <a:t>All Radio Operators</a:t>
            </a:r>
            <a:endParaRPr lang="en-US" dirty="0"/>
          </a:p>
        </p:txBody>
      </p:sp>
      <p:sp>
        <p:nvSpPr>
          <p:cNvPr id="3" name="Text Placeholder 2"/>
          <p:cNvSpPr>
            <a:spLocks noGrp="1"/>
          </p:cNvSpPr>
          <p:nvPr>
            <p:ph type="body" sz="quarter" idx="10"/>
          </p:nvPr>
        </p:nvSpPr>
        <p:spPr>
          <a:xfrm>
            <a:off x="609600" y="5105400"/>
            <a:ext cx="8153400" cy="984885"/>
          </a:xfrm>
        </p:spPr>
        <p:txBody>
          <a:bodyPr/>
          <a:lstStyle/>
          <a:p>
            <a:r>
              <a:rPr lang="en-US" dirty="0"/>
              <a:t>Learn who </a:t>
            </a:r>
            <a:r>
              <a:rPr lang="en-US" dirty="0" smtClean="0"/>
              <a:t>they are, </a:t>
            </a:r>
            <a:r>
              <a:rPr lang="en-US" dirty="0"/>
              <a:t>and how to contact </a:t>
            </a:r>
            <a:r>
              <a:rPr lang="en-US" dirty="0" smtClean="0"/>
              <a:t>them</a:t>
            </a:r>
            <a:endParaRPr lang="en-US" dirty="0"/>
          </a:p>
          <a:p>
            <a:r>
              <a:rPr lang="en-US" dirty="0" smtClean="0"/>
              <a:t>Member and non-member</a:t>
            </a:r>
          </a:p>
        </p:txBody>
      </p:sp>
      <p:pic>
        <p:nvPicPr>
          <p:cNvPr id="8194" name="Picture 2" descr="http://cdn2-b.examiner.com/sites/default/files/styles/image_content_width/hash/94/92/9492f336f09da0feddfef582fae67dda.jpg?itok=haHPwQ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787" y="1354099"/>
            <a:ext cx="5686425" cy="3333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30300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a:t>Meet </a:t>
            </a:r>
            <a:r>
              <a:rPr lang="en-US" dirty="0" smtClean="0"/>
              <a:t>Regularly </a:t>
            </a:r>
            <a:r>
              <a:rPr lang="en-US" dirty="0"/>
              <a:t>with ERC </a:t>
            </a:r>
            <a:r>
              <a:rPr lang="en-US" dirty="0" smtClean="0"/>
              <a:t>Operators</a:t>
            </a:r>
            <a:endParaRPr lang="en-US" dirty="0"/>
          </a:p>
        </p:txBody>
      </p:sp>
      <p:sp>
        <p:nvSpPr>
          <p:cNvPr id="3" name="Text Placeholder 2"/>
          <p:cNvSpPr>
            <a:spLocks noGrp="1"/>
          </p:cNvSpPr>
          <p:nvPr>
            <p:ph type="body" sz="quarter" idx="10"/>
          </p:nvPr>
        </p:nvSpPr>
        <p:spPr>
          <a:xfrm>
            <a:off x="381000" y="1807400"/>
            <a:ext cx="8229600" cy="3644075"/>
          </a:xfrm>
        </p:spPr>
        <p:txBody>
          <a:bodyPr/>
          <a:lstStyle/>
          <a:p>
            <a:r>
              <a:rPr lang="en-US" dirty="0"/>
              <a:t>Regular meetings </a:t>
            </a:r>
            <a:r>
              <a:rPr lang="en-US" dirty="0" smtClean="0"/>
              <a:t>are</a:t>
            </a:r>
            <a:br>
              <a:rPr lang="en-US" dirty="0" smtClean="0"/>
            </a:br>
            <a:r>
              <a:rPr lang="en-US" dirty="0" smtClean="0"/>
              <a:t>an </a:t>
            </a:r>
            <a:r>
              <a:rPr lang="en-US" dirty="0"/>
              <a:t>often overlooked </a:t>
            </a:r>
            <a:r>
              <a:rPr lang="en-US" dirty="0" smtClean="0"/>
              <a:t/>
            </a:r>
            <a:br>
              <a:rPr lang="en-US" dirty="0" smtClean="0"/>
            </a:br>
            <a:r>
              <a:rPr lang="en-US" dirty="0" smtClean="0"/>
              <a:t>tool </a:t>
            </a:r>
            <a:r>
              <a:rPr lang="en-US" dirty="0"/>
              <a:t>for stake </a:t>
            </a:r>
            <a:r>
              <a:rPr lang="en-US" dirty="0" smtClean="0"/>
              <a:t>ECSs </a:t>
            </a:r>
          </a:p>
          <a:p>
            <a:r>
              <a:rPr lang="en-US" dirty="0" smtClean="0"/>
              <a:t>Regular </a:t>
            </a:r>
            <a:r>
              <a:rPr lang="en-US" dirty="0"/>
              <a:t>stake ERC </a:t>
            </a:r>
            <a:r>
              <a:rPr lang="en-US" dirty="0" smtClean="0"/>
              <a:t/>
            </a:r>
            <a:br>
              <a:rPr lang="en-US" dirty="0" smtClean="0"/>
            </a:br>
            <a:r>
              <a:rPr lang="en-US" dirty="0" smtClean="0"/>
              <a:t>meetings </a:t>
            </a:r>
            <a:r>
              <a:rPr lang="en-US" dirty="0"/>
              <a:t>are an </a:t>
            </a:r>
            <a:r>
              <a:rPr lang="en-US" dirty="0" smtClean="0"/>
              <a:t/>
            </a:r>
            <a:br>
              <a:rPr lang="en-US" dirty="0" smtClean="0"/>
            </a:br>
            <a:r>
              <a:rPr lang="en-US" dirty="0" smtClean="0"/>
              <a:t>opportunity </a:t>
            </a:r>
            <a:r>
              <a:rPr lang="en-US" dirty="0"/>
              <a:t>to </a:t>
            </a:r>
            <a:r>
              <a:rPr lang="en-US" dirty="0" smtClean="0"/>
              <a:t>organize </a:t>
            </a:r>
            <a:r>
              <a:rPr lang="en-US" dirty="0"/>
              <a:t>and maintain the effectiveness of the stake emergency communications </a:t>
            </a:r>
            <a:r>
              <a:rPr lang="en-US" dirty="0" smtClean="0"/>
              <a:t>plan</a:t>
            </a:r>
            <a:endParaRPr lang="en-US" dirty="0"/>
          </a:p>
        </p:txBody>
      </p:sp>
      <p:pic>
        <p:nvPicPr>
          <p:cNvPr id="9218" name="Picture 2" descr="http://langwitches.org/blog/wp-content/uploads/2012/12/in-person-grou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447800"/>
            <a:ext cx="4953000" cy="278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37938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Attend Monthly Training Meetings	</a:t>
            </a:r>
            <a:endParaRPr lang="en-US" dirty="0"/>
          </a:p>
        </p:txBody>
      </p:sp>
      <p:sp>
        <p:nvSpPr>
          <p:cNvPr id="3" name="Text Placeholder 2"/>
          <p:cNvSpPr>
            <a:spLocks noGrp="1"/>
          </p:cNvSpPr>
          <p:nvPr>
            <p:ph type="body" sz="quarter" idx="10"/>
          </p:nvPr>
        </p:nvSpPr>
        <p:spPr>
          <a:xfrm>
            <a:off x="381000" y="1411552"/>
            <a:ext cx="8382000" cy="2856167"/>
          </a:xfrm>
        </p:spPr>
        <p:txBody>
          <a:bodyPr/>
          <a:lstStyle/>
          <a:p>
            <a:r>
              <a:rPr lang="en-US" dirty="0" smtClean="0"/>
              <a:t>Idaho Falls Storehouse offers monthly ERC training meetings</a:t>
            </a:r>
          </a:p>
          <a:p>
            <a:r>
              <a:rPr lang="en-US" dirty="0" smtClean="0"/>
              <a:t>If you take advantage of these training meetings, you will learn and grow</a:t>
            </a:r>
          </a:p>
          <a:p>
            <a:r>
              <a:rPr lang="en-US" dirty="0" smtClean="0"/>
              <a:t>Great way for stakes to train the operators in their stake</a:t>
            </a:r>
            <a:endParaRPr lang="en-US" dirty="0"/>
          </a:p>
        </p:txBody>
      </p:sp>
    </p:spTree>
    <p:extLst>
      <p:ext uri="{BB962C8B-B14F-4D97-AF65-F5344CB8AC3E}">
        <p14:creationId xmlns:p14="http://schemas.microsoft.com/office/powerpoint/2010/main" val="190414859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Participate in Weekly Radio Nets</a:t>
            </a:r>
            <a:endParaRPr lang="en-US" dirty="0"/>
          </a:p>
        </p:txBody>
      </p:sp>
      <p:sp>
        <p:nvSpPr>
          <p:cNvPr id="3" name="Text Placeholder 2"/>
          <p:cNvSpPr>
            <a:spLocks noGrp="1"/>
          </p:cNvSpPr>
          <p:nvPr>
            <p:ph type="body" sz="quarter" idx="10"/>
          </p:nvPr>
        </p:nvSpPr>
        <p:spPr>
          <a:xfrm>
            <a:off x="381000" y="1411552"/>
            <a:ext cx="8382000" cy="2880789"/>
          </a:xfrm>
        </p:spPr>
        <p:txBody>
          <a:bodyPr/>
          <a:lstStyle/>
          <a:p>
            <a:r>
              <a:rPr lang="en-US" sz="2800" dirty="0" smtClean="0"/>
              <a:t>The Idaho Falls storehouse has radio nets each Wednesday evening</a:t>
            </a:r>
          </a:p>
          <a:p>
            <a:pPr lvl="1"/>
            <a:r>
              <a:rPr lang="en-US" sz="2400" dirty="0" smtClean="0"/>
              <a:t>8:30 p.m. Regional Nets</a:t>
            </a:r>
          </a:p>
          <a:p>
            <a:pPr lvl="2"/>
            <a:r>
              <a:rPr lang="en-US" sz="2000" dirty="0" smtClean="0"/>
              <a:t>Each operator checks in</a:t>
            </a:r>
            <a:br>
              <a:rPr lang="en-US" sz="2000" dirty="0" smtClean="0"/>
            </a:br>
            <a:endParaRPr lang="en-US" sz="2000" dirty="0" smtClean="0"/>
          </a:p>
          <a:p>
            <a:pPr lvl="1"/>
            <a:r>
              <a:rPr lang="en-US" sz="2400" dirty="0" smtClean="0"/>
              <a:t>9:00 p.m. Change to 146.880 MHz repeater</a:t>
            </a:r>
          </a:p>
          <a:p>
            <a:pPr lvl="2"/>
            <a:r>
              <a:rPr lang="en-US" sz="2000" dirty="0" smtClean="0"/>
              <a:t>Storehouse training and exercises</a:t>
            </a:r>
          </a:p>
          <a:p>
            <a:pPr lvl="2"/>
            <a:endParaRPr lang="en-US" sz="2000" dirty="0" smtClean="0"/>
          </a:p>
        </p:txBody>
      </p:sp>
    </p:spTree>
    <p:extLst>
      <p:ext uri="{BB962C8B-B14F-4D97-AF65-F5344CB8AC3E}">
        <p14:creationId xmlns:p14="http://schemas.microsoft.com/office/powerpoint/2010/main" val="264000496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ERC Website</a:t>
            </a:r>
            <a:endParaRPr lang="en-US" dirty="0"/>
          </a:p>
        </p:txBody>
      </p:sp>
      <p:sp>
        <p:nvSpPr>
          <p:cNvPr id="3" name="Text Placeholder 2"/>
          <p:cNvSpPr>
            <a:spLocks noGrp="1"/>
          </p:cNvSpPr>
          <p:nvPr>
            <p:ph type="body" sz="quarter" idx="10"/>
          </p:nvPr>
        </p:nvSpPr>
        <p:spPr>
          <a:xfrm>
            <a:off x="381000" y="1411552"/>
            <a:ext cx="8382000" cy="4302716"/>
          </a:xfrm>
        </p:spPr>
        <p:txBody>
          <a:bodyPr/>
          <a:lstStyle/>
          <a:p>
            <a:r>
              <a:rPr lang="en-US" dirty="0" smtClean="0">
                <a:hlinkClick r:id="rId3"/>
              </a:rPr>
              <a:t>http://idahoerc.org</a:t>
            </a:r>
            <a:endParaRPr lang="en-US" dirty="0" smtClean="0"/>
          </a:p>
          <a:p>
            <a:endParaRPr lang="en-US" dirty="0" smtClean="0"/>
          </a:p>
          <a:p>
            <a:r>
              <a:rPr lang="en-US" dirty="0" smtClean="0"/>
              <a:t>Changes are coming. </a:t>
            </a:r>
          </a:p>
          <a:p>
            <a:pPr marL="0" indent="0">
              <a:buNone/>
            </a:pPr>
            <a:endParaRPr lang="en-US" dirty="0" smtClean="0"/>
          </a:p>
          <a:p>
            <a:pPr marL="0" indent="0">
              <a:buNone/>
            </a:pPr>
            <a:endParaRPr lang="en-US" dirty="0" smtClean="0"/>
          </a:p>
          <a:p>
            <a:pPr marL="0" indent="0">
              <a:buNone/>
            </a:pPr>
            <a:endParaRPr lang="en-US" dirty="0" smtClean="0"/>
          </a:p>
          <a:p>
            <a:r>
              <a:rPr lang="en-US" sz="1800" dirty="0" smtClean="0"/>
              <a:t>Facebook</a:t>
            </a:r>
            <a:r>
              <a:rPr lang="en-US" sz="1800" dirty="0"/>
              <a:t>: </a:t>
            </a:r>
            <a:r>
              <a:rPr lang="en-US" sz="1800" dirty="0">
                <a:hlinkClick r:id="rId4"/>
              </a:rPr>
              <a:t>www.facebook.com/ERCidaho</a:t>
            </a:r>
            <a:endParaRPr lang="en-US" sz="1800" dirty="0"/>
          </a:p>
          <a:p>
            <a:r>
              <a:rPr lang="en-US" sz="1800" dirty="0" smtClean="0"/>
              <a:t>Twitter</a:t>
            </a:r>
            <a:r>
              <a:rPr lang="en-US" sz="1800" dirty="0"/>
              <a:t>: www.twitter.com/ERCidaho</a:t>
            </a:r>
          </a:p>
          <a:p>
            <a:pPr marL="0" indent="0">
              <a:buNone/>
            </a:pPr>
            <a:endParaRPr lang="en-US" dirty="0" smtClean="0"/>
          </a:p>
        </p:txBody>
      </p:sp>
    </p:spTree>
    <p:extLst>
      <p:ext uri="{BB962C8B-B14F-4D97-AF65-F5344CB8AC3E}">
        <p14:creationId xmlns:p14="http://schemas.microsoft.com/office/powerpoint/2010/main" val="342778669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An Emergency…</a:t>
            </a:r>
            <a:endParaRPr lang="en-US" dirty="0"/>
          </a:p>
        </p:txBody>
      </p:sp>
      <p:sp>
        <p:nvSpPr>
          <p:cNvPr id="3" name="Text Placeholder 2"/>
          <p:cNvSpPr>
            <a:spLocks noGrp="1"/>
          </p:cNvSpPr>
          <p:nvPr>
            <p:ph type="body" sz="quarter" idx="10"/>
          </p:nvPr>
        </p:nvSpPr>
        <p:spPr>
          <a:xfrm>
            <a:off x="381000" y="1411552"/>
            <a:ext cx="8382000" cy="2757678"/>
          </a:xfrm>
        </p:spPr>
        <p:txBody>
          <a:bodyPr/>
          <a:lstStyle/>
          <a:p>
            <a:r>
              <a:rPr lang="en-US" dirty="0" smtClean="0"/>
              <a:t>The Stake ECS is the communication link between the stake and the bishops’ storehouse and civil authorities</a:t>
            </a:r>
          </a:p>
          <a:p>
            <a:r>
              <a:rPr lang="en-US" dirty="0" smtClean="0"/>
              <a:t>The ECS needs to be prepared to quickly contact his stake leadership when he becomes aware of an emergency event</a:t>
            </a:r>
            <a:endParaRPr lang="en-US" dirty="0"/>
          </a:p>
        </p:txBody>
      </p:sp>
    </p:spTree>
    <p:extLst>
      <p:ext uri="{BB962C8B-B14F-4D97-AF65-F5344CB8AC3E}">
        <p14:creationId xmlns:p14="http://schemas.microsoft.com/office/powerpoint/2010/main" val="5684430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An Emergency…</a:t>
            </a:r>
          </a:p>
        </p:txBody>
      </p:sp>
      <p:sp>
        <p:nvSpPr>
          <p:cNvPr id="3" name="Text Placeholder 2"/>
          <p:cNvSpPr>
            <a:spLocks noGrp="1"/>
          </p:cNvSpPr>
          <p:nvPr>
            <p:ph type="body" sz="quarter" idx="10"/>
          </p:nvPr>
        </p:nvSpPr>
        <p:spPr>
          <a:xfrm>
            <a:off x="381000" y="1411552"/>
            <a:ext cx="8382000" cy="4185761"/>
          </a:xfrm>
        </p:spPr>
        <p:txBody>
          <a:bodyPr/>
          <a:lstStyle/>
          <a:p>
            <a:r>
              <a:rPr lang="en-US" dirty="0" smtClean="0"/>
              <a:t>The stake ECS needs to be able to keep the stake president informed and assist in providing communications within the stake and outside of the stake</a:t>
            </a:r>
          </a:p>
          <a:p>
            <a:r>
              <a:rPr lang="en-US" dirty="0" smtClean="0"/>
              <a:t>The stake ECS needs to be very well acquainted with the stake emergency plan</a:t>
            </a:r>
          </a:p>
          <a:p>
            <a:r>
              <a:rPr lang="en-US" dirty="0" smtClean="0"/>
              <a:t>The stake ECS needs to have a close relationship with the stake emergency preparedness specialist</a:t>
            </a:r>
            <a:endParaRPr lang="en-US" dirty="0"/>
          </a:p>
        </p:txBody>
      </p:sp>
    </p:spTree>
    <p:extLst>
      <p:ext uri="{BB962C8B-B14F-4D97-AF65-F5344CB8AC3E}">
        <p14:creationId xmlns:p14="http://schemas.microsoft.com/office/powerpoint/2010/main" val="234904391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t>The Role of the Church</a:t>
            </a:r>
            <a:endParaRPr lang="en-US" dirty="0"/>
          </a:p>
        </p:txBody>
      </p:sp>
      <p:sp>
        <p:nvSpPr>
          <p:cNvPr id="3" name="Text Placeholder 2"/>
          <p:cNvSpPr>
            <a:spLocks noGrp="1"/>
          </p:cNvSpPr>
          <p:nvPr>
            <p:ph type="body" sz="quarter" idx="10"/>
          </p:nvPr>
        </p:nvSpPr>
        <p:spPr>
          <a:xfrm>
            <a:off x="381000" y="1411552"/>
            <a:ext cx="8382000" cy="4446345"/>
          </a:xfrm>
        </p:spPr>
        <p:txBody>
          <a:bodyPr/>
          <a:lstStyle/>
          <a:p>
            <a:r>
              <a:rPr lang="en-US" dirty="0" smtClean="0"/>
              <a:t>Before an Emergency</a:t>
            </a:r>
          </a:p>
          <a:p>
            <a:pPr lvl="1"/>
            <a:r>
              <a:rPr lang="en-US" dirty="0" smtClean="0"/>
              <a:t>Encourage and assist membership to prepare</a:t>
            </a:r>
          </a:p>
          <a:p>
            <a:pPr lvl="1"/>
            <a:r>
              <a:rPr lang="en-US" dirty="0" smtClean="0"/>
              <a:t>Plan and practice</a:t>
            </a:r>
          </a:p>
          <a:p>
            <a:r>
              <a:rPr lang="en-US" dirty="0" smtClean="0"/>
              <a:t>During an Emergency</a:t>
            </a:r>
          </a:p>
          <a:p>
            <a:pPr lvl="1"/>
            <a:r>
              <a:rPr lang="en-US" dirty="0" smtClean="0"/>
              <a:t>Assist civil authorities as requested</a:t>
            </a:r>
          </a:p>
          <a:p>
            <a:pPr lvl="1"/>
            <a:r>
              <a:rPr lang="en-US" dirty="0" smtClean="0"/>
              <a:t>Provide situational information and updates</a:t>
            </a:r>
          </a:p>
          <a:p>
            <a:pPr lvl="1"/>
            <a:r>
              <a:rPr lang="en-US" dirty="0" smtClean="0"/>
              <a:t>Provide access to physical facilities</a:t>
            </a:r>
          </a:p>
          <a:p>
            <a:r>
              <a:rPr lang="en-US" dirty="0" smtClean="0"/>
              <a:t>After an Emergency</a:t>
            </a:r>
          </a:p>
          <a:p>
            <a:pPr lvl="1"/>
            <a:r>
              <a:rPr lang="en-US" dirty="0" smtClean="0"/>
              <a:t>Repair, rebuild, recover, and report</a:t>
            </a:r>
            <a:endParaRPr lang="en-US" dirty="0"/>
          </a:p>
        </p:txBody>
      </p:sp>
    </p:spTree>
    <p:extLst>
      <p:ext uri="{BB962C8B-B14F-4D97-AF65-F5344CB8AC3E}">
        <p14:creationId xmlns:p14="http://schemas.microsoft.com/office/powerpoint/2010/main" val="212620801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 to remember</a:t>
            </a:r>
            <a:endParaRPr lang="en-US" dirty="0"/>
          </a:p>
        </p:txBody>
      </p:sp>
      <p:sp>
        <p:nvSpPr>
          <p:cNvPr id="3" name="Text Placeholder 2"/>
          <p:cNvSpPr>
            <a:spLocks noGrp="1"/>
          </p:cNvSpPr>
          <p:nvPr>
            <p:ph type="body" sz="quarter" idx="10"/>
          </p:nvPr>
        </p:nvSpPr>
        <p:spPr>
          <a:xfrm>
            <a:off x="381000" y="925975"/>
            <a:ext cx="8382000" cy="5856988"/>
          </a:xfrm>
        </p:spPr>
        <p:txBody>
          <a:bodyPr/>
          <a:lstStyle/>
          <a:p>
            <a:pPr>
              <a:spcAft>
                <a:spcPts val="600"/>
              </a:spcAft>
            </a:pPr>
            <a:r>
              <a:rPr lang="en-US" sz="2800" dirty="0" smtClean="0"/>
              <a:t>Stake </a:t>
            </a:r>
            <a:r>
              <a:rPr lang="en-US" sz="2800" dirty="0"/>
              <a:t>presidents hold the keys to emergency communication in the stake</a:t>
            </a:r>
          </a:p>
          <a:p>
            <a:pPr>
              <a:spcAft>
                <a:spcPts val="600"/>
              </a:spcAft>
            </a:pPr>
            <a:r>
              <a:rPr lang="en-US" sz="2800" dirty="0" smtClean="0"/>
              <a:t>The </a:t>
            </a:r>
            <a:r>
              <a:rPr lang="en-US" sz="2800" dirty="0"/>
              <a:t>stake president is the person entitled to revelation on emergency communications for the stake</a:t>
            </a:r>
          </a:p>
          <a:p>
            <a:pPr>
              <a:spcAft>
                <a:spcPts val="600"/>
              </a:spcAft>
            </a:pPr>
            <a:r>
              <a:rPr lang="en-US" sz="2800" dirty="0" smtClean="0"/>
              <a:t>All </a:t>
            </a:r>
            <a:r>
              <a:rPr lang="en-US" sz="2800" dirty="0"/>
              <a:t>emergency communication planning and operation is under the direction of the stake president</a:t>
            </a:r>
          </a:p>
          <a:p>
            <a:pPr>
              <a:spcAft>
                <a:spcPts val="600"/>
              </a:spcAft>
            </a:pPr>
            <a:r>
              <a:rPr lang="en-US" sz="2800" dirty="0" smtClean="0"/>
              <a:t>The </a:t>
            </a:r>
            <a:r>
              <a:rPr lang="en-US" sz="2800" dirty="0"/>
              <a:t>emergency communication specialist acts as an advisor or counselor on emergency communication</a:t>
            </a:r>
          </a:p>
          <a:p>
            <a:pPr>
              <a:spcAft>
                <a:spcPts val="600"/>
              </a:spcAft>
            </a:pPr>
            <a:r>
              <a:rPr lang="en-US" sz="2800" dirty="0" smtClean="0"/>
              <a:t>It </a:t>
            </a:r>
            <a:r>
              <a:rPr lang="en-US" sz="2800" dirty="0"/>
              <a:t>is not the responsibility of the emergency communication specialist to “sell” emergency communication or amateur radio to the stake president</a:t>
            </a:r>
          </a:p>
          <a:p>
            <a:pPr marL="0" indent="0">
              <a:buNone/>
            </a:pPr>
            <a:endParaRPr lang="en-US" sz="2800" dirty="0"/>
          </a:p>
        </p:txBody>
      </p:sp>
    </p:spTree>
    <p:extLst>
      <p:ext uri="{BB962C8B-B14F-4D97-AF65-F5344CB8AC3E}">
        <p14:creationId xmlns:p14="http://schemas.microsoft.com/office/powerpoint/2010/main" val="204986010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10242" name="Picture 2" descr="http://www.promedcostarica.org/wp-content/uploads/2013/09/questi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381000"/>
            <a:ext cx="5486400" cy="5852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75862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a Stake ECS </a:t>
            </a:r>
            <a:endParaRPr lang="en-US" dirty="0"/>
          </a:p>
        </p:txBody>
      </p:sp>
      <p:sp>
        <p:nvSpPr>
          <p:cNvPr id="3" name="Text Placeholder 2"/>
          <p:cNvSpPr>
            <a:spLocks noGrp="1"/>
          </p:cNvSpPr>
          <p:nvPr>
            <p:ph type="body" sz="quarter" idx="10"/>
          </p:nvPr>
        </p:nvSpPr>
        <p:spPr>
          <a:xfrm>
            <a:off x="381000" y="1411552"/>
            <a:ext cx="8382000" cy="4912114"/>
          </a:xfrm>
        </p:spPr>
        <p:txBody>
          <a:bodyPr/>
          <a:lstStyle/>
          <a:p>
            <a:r>
              <a:rPr lang="en-US" dirty="0" smtClean="0"/>
              <a:t>Before an Emergency</a:t>
            </a:r>
            <a:endParaRPr lang="en-US" dirty="0"/>
          </a:p>
          <a:p>
            <a:pPr lvl="1"/>
            <a:r>
              <a:rPr lang="en-US" dirty="0" smtClean="0"/>
              <a:t>Assist in planning</a:t>
            </a:r>
          </a:p>
          <a:p>
            <a:pPr lvl="1"/>
            <a:r>
              <a:rPr lang="en-US" dirty="0" smtClean="0"/>
              <a:t>Train ECS’s</a:t>
            </a:r>
          </a:p>
          <a:p>
            <a:r>
              <a:rPr lang="en-US" dirty="0" smtClean="0"/>
              <a:t>During an Emergency</a:t>
            </a:r>
          </a:p>
          <a:p>
            <a:pPr lvl="1"/>
            <a:r>
              <a:rPr lang="en-US" dirty="0" smtClean="0"/>
              <a:t>Organize and facilitate communication</a:t>
            </a:r>
          </a:p>
          <a:p>
            <a:r>
              <a:rPr lang="en-US" dirty="0" smtClean="0"/>
              <a:t>After an Emergency</a:t>
            </a:r>
          </a:p>
          <a:p>
            <a:pPr lvl="1"/>
            <a:r>
              <a:rPr lang="en-US" dirty="0" smtClean="0"/>
              <a:t>Assist with </a:t>
            </a:r>
            <a:r>
              <a:rPr lang="en-US" dirty="0"/>
              <a:t>Repair, rebuild, recover, and </a:t>
            </a:r>
            <a:r>
              <a:rPr lang="en-US" dirty="0" smtClean="0"/>
              <a:t>report</a:t>
            </a:r>
          </a:p>
          <a:p>
            <a:pPr lvl="1"/>
            <a:r>
              <a:rPr lang="en-US" dirty="0" smtClean="0"/>
              <a:t>Lessons Learned</a:t>
            </a:r>
          </a:p>
          <a:p>
            <a:pPr lvl="1"/>
            <a:endParaRPr lang="en-US" dirty="0" smtClean="0"/>
          </a:p>
          <a:p>
            <a:endParaRPr lang="en-US" dirty="0"/>
          </a:p>
        </p:txBody>
      </p:sp>
    </p:spTree>
    <p:extLst>
      <p:ext uri="{BB962C8B-B14F-4D97-AF65-F5344CB8AC3E}">
        <p14:creationId xmlns:p14="http://schemas.microsoft.com/office/powerpoint/2010/main" val="393923974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Called and </a:t>
            </a:r>
            <a:r>
              <a:rPr lang="en-US" dirty="0"/>
              <a:t>S</a:t>
            </a:r>
            <a:r>
              <a:rPr lang="en-US" dirty="0" smtClean="0"/>
              <a:t>et </a:t>
            </a:r>
            <a:r>
              <a:rPr lang="en-US" dirty="0"/>
              <a:t>A</a:t>
            </a:r>
            <a:r>
              <a:rPr lang="en-US" dirty="0" smtClean="0"/>
              <a:t>part</a:t>
            </a:r>
            <a:endParaRPr lang="en-US" dirty="0"/>
          </a:p>
        </p:txBody>
      </p:sp>
      <p:sp>
        <p:nvSpPr>
          <p:cNvPr id="3" name="Text Placeholder 2"/>
          <p:cNvSpPr>
            <a:spLocks noGrp="1"/>
          </p:cNvSpPr>
          <p:nvPr>
            <p:ph type="body" sz="quarter" idx="10"/>
          </p:nvPr>
        </p:nvSpPr>
        <p:spPr>
          <a:xfrm>
            <a:off x="381000" y="1599138"/>
            <a:ext cx="4800600" cy="4628960"/>
          </a:xfrm>
        </p:spPr>
        <p:txBody>
          <a:bodyPr/>
          <a:lstStyle/>
          <a:p>
            <a:r>
              <a:rPr lang="en-US" dirty="0" smtClean="0"/>
              <a:t>A </a:t>
            </a:r>
            <a:r>
              <a:rPr lang="en-US" dirty="0"/>
              <a:t>S</a:t>
            </a:r>
            <a:r>
              <a:rPr lang="en-US" dirty="0" smtClean="0"/>
              <a:t>take </a:t>
            </a:r>
            <a:r>
              <a:rPr lang="en-US" dirty="0"/>
              <a:t>ECS is called and set apart by the stake president. </a:t>
            </a:r>
            <a:endParaRPr lang="en-US" dirty="0" smtClean="0"/>
          </a:p>
          <a:p>
            <a:r>
              <a:rPr lang="en-US" dirty="0"/>
              <a:t>Y</a:t>
            </a:r>
            <a:r>
              <a:rPr lang="en-US" dirty="0" smtClean="0"/>
              <a:t>ou </a:t>
            </a:r>
            <a:r>
              <a:rPr lang="en-US" dirty="0"/>
              <a:t>will need the blessings that go along with being set apart. If you haven’t been set apart, you should ask for this </a:t>
            </a:r>
            <a:r>
              <a:rPr lang="en-US" dirty="0" smtClean="0"/>
              <a:t>blessing.</a:t>
            </a:r>
            <a:endParaRPr lang="en-US" dirty="0"/>
          </a:p>
          <a:p>
            <a:endParaRPr lang="en-US" dirty="0"/>
          </a:p>
        </p:txBody>
      </p:sp>
      <p:pic>
        <p:nvPicPr>
          <p:cNvPr id="2050" name="Picture 2" descr="http://media.ldscdn.org/images/media-library/beliefs-practices/priesthood-blessing-307866-tabl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300" y="1047750"/>
            <a:ext cx="3060700" cy="4591050"/>
          </a:xfrm>
          <a:prstGeom prst="rect">
            <a:avLst/>
          </a:prstGeom>
          <a:no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7003248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a:t>ECS Works with </a:t>
            </a:r>
            <a:r>
              <a:rPr lang="en-US" dirty="0" smtClean="0"/>
              <a:t>Stake Leadership</a:t>
            </a:r>
            <a:endParaRPr lang="en-US" dirty="0"/>
          </a:p>
        </p:txBody>
      </p:sp>
      <p:sp>
        <p:nvSpPr>
          <p:cNvPr id="3" name="Text Placeholder 2"/>
          <p:cNvSpPr>
            <a:spLocks noGrp="1"/>
          </p:cNvSpPr>
          <p:nvPr>
            <p:ph type="body" sz="quarter" idx="10"/>
          </p:nvPr>
        </p:nvSpPr>
        <p:spPr>
          <a:xfrm>
            <a:off x="381000" y="1599138"/>
            <a:ext cx="4267200" cy="2215991"/>
          </a:xfrm>
        </p:spPr>
        <p:txBody>
          <a:bodyPr/>
          <a:lstStyle/>
          <a:p>
            <a:r>
              <a:rPr lang="en-US" dirty="0" smtClean="0"/>
              <a:t>The </a:t>
            </a:r>
            <a:r>
              <a:rPr lang="en-US" dirty="0"/>
              <a:t>S</a:t>
            </a:r>
            <a:r>
              <a:rPr lang="en-US" dirty="0" smtClean="0"/>
              <a:t>take </a:t>
            </a:r>
            <a:r>
              <a:rPr lang="en-US" dirty="0"/>
              <a:t>ECS assists the stake in developing and maintaining the ability to communicate in an </a:t>
            </a:r>
            <a:r>
              <a:rPr lang="en-US" dirty="0" smtClean="0"/>
              <a:t>emergency</a:t>
            </a:r>
          </a:p>
        </p:txBody>
      </p:sp>
      <p:pic>
        <p:nvPicPr>
          <p:cNvPr id="3074" name="Picture 2" descr="http://media.ldscdn.org/images/media-library/beliefs-practices/bishopric-meeting-407006-tabl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702893"/>
            <a:ext cx="4035425" cy="268765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372319" y="4552953"/>
            <a:ext cx="8686800" cy="1329595"/>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ECS works </a:t>
            </a:r>
            <a:r>
              <a:rPr lang="en-US" dirty="0"/>
              <a:t>with </a:t>
            </a:r>
            <a:r>
              <a:rPr lang="en-US" dirty="0" smtClean="0"/>
              <a:t>high </a:t>
            </a:r>
            <a:r>
              <a:rPr lang="en-US" dirty="0"/>
              <a:t>counselor over emergency </a:t>
            </a:r>
            <a:r>
              <a:rPr lang="en-US" dirty="0" smtClean="0"/>
              <a:t>preparedness or whomever Stake President assigns</a:t>
            </a:r>
            <a:endParaRPr lang="en-US" dirty="0"/>
          </a:p>
        </p:txBody>
      </p:sp>
    </p:spTree>
    <p:extLst>
      <p:ext uri="{BB962C8B-B14F-4D97-AF65-F5344CB8AC3E}">
        <p14:creationId xmlns:p14="http://schemas.microsoft.com/office/powerpoint/2010/main" val="162522116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effectLst>
                  <a:outerShdw blurRad="38100" dist="38100" dir="2700000" algn="tl">
                    <a:srgbClr val="000000">
                      <a:alpha val="43137"/>
                    </a:srgbClr>
                  </a:outerShdw>
                </a:effectLst>
              </a:rPr>
              <a:t>Emergency </a:t>
            </a:r>
            <a:r>
              <a:rPr lang="en-US" dirty="0">
                <a:effectLst>
                  <a:outerShdw blurRad="38100" dist="38100" dir="2700000" algn="tl">
                    <a:srgbClr val="000000">
                      <a:alpha val="43137"/>
                    </a:srgbClr>
                  </a:outerShdw>
                </a:effectLst>
              </a:rPr>
              <a:t>C</a:t>
            </a:r>
            <a:r>
              <a:rPr lang="en-US" dirty="0" smtClean="0">
                <a:effectLst>
                  <a:outerShdw blurRad="38100" dist="38100" dir="2700000" algn="tl">
                    <a:srgbClr val="000000">
                      <a:alpha val="43137"/>
                    </a:srgbClr>
                  </a:outerShdw>
                </a:effectLst>
              </a:rPr>
              <a:t>ommunications Plan</a:t>
            </a:r>
            <a:endParaRPr lang="en-US" dirty="0">
              <a:effectLst>
                <a:outerShdw blurRad="38100" dist="38100" dir="2700000" algn="tl">
                  <a:srgbClr val="000000">
                    <a:alpha val="43137"/>
                  </a:srgbClr>
                </a:outerShdw>
              </a:effectLst>
            </a:endParaRPr>
          </a:p>
        </p:txBody>
      </p:sp>
      <p:sp>
        <p:nvSpPr>
          <p:cNvPr id="3" name="Text Placeholder 2"/>
          <p:cNvSpPr>
            <a:spLocks noGrp="1"/>
          </p:cNvSpPr>
          <p:nvPr>
            <p:ph type="body" sz="quarter" idx="10"/>
          </p:nvPr>
        </p:nvSpPr>
        <p:spPr>
          <a:xfrm>
            <a:off x="381000" y="1599138"/>
            <a:ext cx="4648200" cy="2659190"/>
          </a:xfrm>
        </p:spPr>
        <p:txBody>
          <a:bodyPr/>
          <a:lstStyle/>
          <a:p>
            <a:r>
              <a:rPr lang="en-US" dirty="0" smtClean="0"/>
              <a:t>As </a:t>
            </a:r>
            <a:r>
              <a:rPr lang="en-US" dirty="0"/>
              <a:t>directed by the </a:t>
            </a:r>
            <a:r>
              <a:rPr lang="en-US" dirty="0" smtClean="0"/>
              <a:t>Stake President</a:t>
            </a:r>
            <a:r>
              <a:rPr lang="en-US" dirty="0"/>
              <a:t>, the </a:t>
            </a:r>
            <a:r>
              <a:rPr lang="en-US" dirty="0" smtClean="0"/>
              <a:t>Stake </a:t>
            </a:r>
            <a:r>
              <a:rPr lang="en-US" dirty="0"/>
              <a:t>ECS assists in the preparation of the stake emergency communications </a:t>
            </a:r>
            <a:r>
              <a:rPr lang="en-US" dirty="0" smtClean="0"/>
              <a:t>plan</a:t>
            </a:r>
            <a:endParaRPr lang="en-US" dirty="0"/>
          </a:p>
        </p:txBody>
      </p:sp>
      <p:pic>
        <p:nvPicPr>
          <p:cNvPr id="4098" name="Picture 2" descr="http://www.warner-bean.com/wp-content/uploads/Checklist-web-l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599" y="1295400"/>
            <a:ext cx="3565003" cy="2377229"/>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379070" y="4295203"/>
            <a:ext cx="8079130" cy="886397"/>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The communications plan is included </a:t>
            </a:r>
            <a:r>
              <a:rPr lang="en-US" dirty="0"/>
              <a:t>as a part of the comprehensive stake emergency plan</a:t>
            </a:r>
          </a:p>
        </p:txBody>
      </p:sp>
    </p:spTree>
    <p:extLst>
      <p:ext uri="{BB962C8B-B14F-4D97-AF65-F5344CB8AC3E}">
        <p14:creationId xmlns:p14="http://schemas.microsoft.com/office/powerpoint/2010/main" val="392031626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a:t>Assists </a:t>
            </a:r>
            <a:r>
              <a:rPr lang="en-US" dirty="0" smtClean="0"/>
              <a:t>Wards </a:t>
            </a:r>
            <a:r>
              <a:rPr lang="en-US" dirty="0"/>
              <a:t>and </a:t>
            </a:r>
            <a:r>
              <a:rPr lang="en-US" dirty="0" smtClean="0"/>
              <a:t>Branches</a:t>
            </a:r>
            <a:endParaRPr lang="en-US" dirty="0"/>
          </a:p>
        </p:txBody>
      </p:sp>
      <p:sp>
        <p:nvSpPr>
          <p:cNvPr id="3" name="Text Placeholder 2"/>
          <p:cNvSpPr>
            <a:spLocks noGrp="1"/>
          </p:cNvSpPr>
          <p:nvPr>
            <p:ph type="body" sz="quarter" idx="10"/>
          </p:nvPr>
        </p:nvSpPr>
        <p:spPr>
          <a:xfrm>
            <a:off x="381000" y="1524000"/>
            <a:ext cx="8382000" cy="3841052"/>
          </a:xfrm>
        </p:spPr>
        <p:txBody>
          <a:bodyPr/>
          <a:lstStyle/>
          <a:p>
            <a:r>
              <a:rPr lang="en-US" dirty="0" smtClean="0"/>
              <a:t>As </a:t>
            </a:r>
            <a:r>
              <a:rPr lang="en-US" dirty="0"/>
              <a:t>directed by the stake president, the </a:t>
            </a:r>
            <a:r>
              <a:rPr lang="en-US" dirty="0" smtClean="0"/>
              <a:t>Stake </a:t>
            </a:r>
            <a:r>
              <a:rPr lang="en-US" dirty="0"/>
              <a:t>ECS assists </a:t>
            </a:r>
            <a:r>
              <a:rPr lang="en-US" dirty="0" smtClean="0"/>
              <a:t>units within the Stake to prepare emergency </a:t>
            </a:r>
            <a:r>
              <a:rPr lang="en-US" dirty="0"/>
              <a:t>communication </a:t>
            </a:r>
            <a:r>
              <a:rPr lang="en-US" dirty="0" smtClean="0"/>
              <a:t>plans</a:t>
            </a:r>
          </a:p>
          <a:p>
            <a:r>
              <a:rPr lang="en-US" dirty="0" smtClean="0"/>
              <a:t>The Stake ECS should be a resource to the units in the stake</a:t>
            </a:r>
          </a:p>
          <a:p>
            <a:r>
              <a:rPr lang="en-US" dirty="0" smtClean="0"/>
              <a:t>The ECS is an advisor and a resource, but does not direct</a:t>
            </a:r>
            <a:endParaRPr lang="en-US" dirty="0"/>
          </a:p>
          <a:p>
            <a:endParaRPr lang="en-US" dirty="0"/>
          </a:p>
        </p:txBody>
      </p:sp>
    </p:spTree>
    <p:extLst>
      <p:ext uri="{BB962C8B-B14F-4D97-AF65-F5344CB8AC3E}">
        <p14:creationId xmlns:p14="http://schemas.microsoft.com/office/powerpoint/2010/main" val="217184110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534400" cy="1329595"/>
          </a:xfrm>
        </p:spPr>
        <p:txBody>
          <a:bodyPr/>
          <a:lstStyle/>
          <a:p>
            <a:r>
              <a:rPr lang="en-US" dirty="0"/>
              <a:t>Communicates with </a:t>
            </a:r>
            <a:r>
              <a:rPr lang="en-US" dirty="0" smtClean="0"/>
              <a:t>Bishops</a:t>
            </a:r>
            <a:r>
              <a:rPr lang="en-US" dirty="0"/>
              <a:t>’ </a:t>
            </a:r>
            <a:r>
              <a:rPr lang="en-US" dirty="0" smtClean="0"/>
              <a:t>Storehouse</a:t>
            </a:r>
            <a:endParaRPr lang="en-US" dirty="0"/>
          </a:p>
        </p:txBody>
      </p:sp>
      <p:sp>
        <p:nvSpPr>
          <p:cNvPr id="3" name="Text Placeholder 2"/>
          <p:cNvSpPr>
            <a:spLocks noGrp="1"/>
          </p:cNvSpPr>
          <p:nvPr>
            <p:ph type="body" sz="quarter" idx="10"/>
          </p:nvPr>
        </p:nvSpPr>
        <p:spPr>
          <a:xfrm>
            <a:off x="353291" y="2133600"/>
            <a:ext cx="5943600" cy="3201463"/>
          </a:xfrm>
        </p:spPr>
        <p:txBody>
          <a:bodyPr/>
          <a:lstStyle/>
          <a:p>
            <a:r>
              <a:rPr lang="en-US" dirty="0" smtClean="0"/>
              <a:t>The </a:t>
            </a:r>
            <a:r>
              <a:rPr lang="en-US" dirty="0"/>
              <a:t>stake ECS </a:t>
            </a:r>
            <a:r>
              <a:rPr lang="en-US" dirty="0" smtClean="0"/>
              <a:t>is</a:t>
            </a:r>
            <a:br>
              <a:rPr lang="en-US" dirty="0" smtClean="0"/>
            </a:br>
            <a:r>
              <a:rPr lang="en-US" dirty="0" smtClean="0"/>
              <a:t>responsible for</a:t>
            </a:r>
            <a:br>
              <a:rPr lang="en-US" dirty="0" smtClean="0"/>
            </a:br>
            <a:r>
              <a:rPr lang="en-US" dirty="0" smtClean="0"/>
              <a:t>maintaining </a:t>
            </a:r>
            <a:r>
              <a:rPr lang="en-US" dirty="0"/>
              <a:t>the </a:t>
            </a:r>
            <a:r>
              <a:rPr lang="en-US" dirty="0" smtClean="0"/>
              <a:t>ability</a:t>
            </a:r>
            <a:br>
              <a:rPr lang="en-US" dirty="0" smtClean="0"/>
            </a:br>
            <a:r>
              <a:rPr lang="en-US" dirty="0" smtClean="0"/>
              <a:t>to </a:t>
            </a:r>
            <a:r>
              <a:rPr lang="en-US" dirty="0"/>
              <a:t>communicate </a:t>
            </a:r>
            <a:r>
              <a:rPr lang="en-US" dirty="0" smtClean="0"/>
              <a:t>with</a:t>
            </a:r>
            <a:br>
              <a:rPr lang="en-US" dirty="0" smtClean="0"/>
            </a:br>
            <a:r>
              <a:rPr lang="en-US" dirty="0" smtClean="0"/>
              <a:t>the </a:t>
            </a:r>
            <a:r>
              <a:rPr lang="en-US" dirty="0"/>
              <a:t>bishops’ </a:t>
            </a:r>
            <a:r>
              <a:rPr lang="en-US" dirty="0" smtClean="0"/>
              <a:t>storehouse</a:t>
            </a:r>
            <a:br>
              <a:rPr lang="en-US" dirty="0" smtClean="0"/>
            </a:br>
            <a:r>
              <a:rPr lang="en-US" dirty="0" smtClean="0"/>
              <a:t>for </a:t>
            </a:r>
            <a:r>
              <a:rPr lang="en-US" dirty="0"/>
              <a:t>weekly exercises</a:t>
            </a:r>
            <a:r>
              <a:rPr lang="en-US" dirty="0" smtClean="0"/>
              <a:t>,</a:t>
            </a:r>
            <a:br>
              <a:rPr lang="en-US" dirty="0" smtClean="0"/>
            </a:br>
            <a:r>
              <a:rPr lang="en-US" dirty="0" smtClean="0"/>
              <a:t>and </a:t>
            </a:r>
            <a:r>
              <a:rPr lang="en-US" dirty="0"/>
              <a:t>during an </a:t>
            </a:r>
            <a:r>
              <a:rPr lang="en-US" dirty="0" smtClean="0"/>
              <a:t>emergency</a:t>
            </a:r>
          </a:p>
        </p:txBody>
      </p:sp>
      <p:pic>
        <p:nvPicPr>
          <p:cNvPr id="5122" name="Picture 2" descr="http://media.ldscdn.org/images/media-library/welfare-humanitarian/bishops-storehouse-763253-tabl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447800"/>
            <a:ext cx="3962400" cy="2971800"/>
          </a:xfrm>
          <a:prstGeom prst="rect">
            <a:avLst/>
          </a:prstGeom>
          <a:noFill/>
          <a:ln w="825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41561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a:t>Organizes </a:t>
            </a:r>
            <a:r>
              <a:rPr lang="en-US" dirty="0" smtClean="0"/>
              <a:t>In-Stake </a:t>
            </a:r>
            <a:r>
              <a:rPr lang="en-US" dirty="0"/>
              <a:t>C</a:t>
            </a:r>
            <a:r>
              <a:rPr lang="en-US" dirty="0" smtClean="0"/>
              <a:t>ommunications</a:t>
            </a:r>
            <a:endParaRPr lang="en-US" dirty="0"/>
          </a:p>
        </p:txBody>
      </p:sp>
      <p:sp>
        <p:nvSpPr>
          <p:cNvPr id="3" name="Text Placeholder 2"/>
          <p:cNvSpPr>
            <a:spLocks noGrp="1"/>
          </p:cNvSpPr>
          <p:nvPr>
            <p:ph type="body" sz="quarter" idx="10"/>
          </p:nvPr>
        </p:nvSpPr>
        <p:spPr>
          <a:xfrm>
            <a:off x="360218" y="1371600"/>
            <a:ext cx="5029200" cy="3200876"/>
          </a:xfrm>
        </p:spPr>
        <p:txBody>
          <a:bodyPr/>
          <a:lstStyle/>
          <a:p>
            <a:r>
              <a:rPr lang="en-US" dirty="0" smtClean="0"/>
              <a:t>The </a:t>
            </a:r>
            <a:r>
              <a:rPr lang="en-US" dirty="0"/>
              <a:t>stake ECS is responsible to organize and test the ability for a stake to communicate in an </a:t>
            </a:r>
            <a:r>
              <a:rPr lang="en-US" dirty="0" smtClean="0"/>
              <a:t>emergency</a:t>
            </a:r>
          </a:p>
          <a:p>
            <a:r>
              <a:rPr lang="en-US" dirty="0" smtClean="0"/>
              <a:t>Stake President chooses the method of communication</a:t>
            </a:r>
            <a:endParaRPr lang="en-US" dirty="0"/>
          </a:p>
        </p:txBody>
      </p:sp>
      <p:pic>
        <p:nvPicPr>
          <p:cNvPr id="5" name="Picture 4" descr="http://coloringcrew.estaticos.net/coloring-book/painted/201101/3995272297c87c4ac7aa8946b158bf6b.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165" y="1371600"/>
            <a:ext cx="3124835" cy="29085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078435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ERC1">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ERC1</Template>
  <TotalTime>4854</TotalTime>
  <Words>1989</Words>
  <Application>Microsoft Office PowerPoint</Application>
  <PresentationFormat>On-screen Show (4:3)</PresentationFormat>
  <Paragraphs>203</Paragraphs>
  <Slides>21</Slides>
  <Notes>17</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Courier New</vt:lpstr>
      <vt:lpstr>Wingdings</vt:lpstr>
      <vt:lpstr>ERC1</vt:lpstr>
      <vt:lpstr>White with Courier font for code slides</vt:lpstr>
      <vt:lpstr>Acrobat Document</vt:lpstr>
      <vt:lpstr>Stake Emergency  Communication Specialist</vt:lpstr>
      <vt:lpstr>The Role of the Church</vt:lpstr>
      <vt:lpstr>Role of a Stake ECS </vt:lpstr>
      <vt:lpstr>Called and Set Apart</vt:lpstr>
      <vt:lpstr>ECS Works with Stake Leadership</vt:lpstr>
      <vt:lpstr>Emergency Communications Plan</vt:lpstr>
      <vt:lpstr>Assists Wards and Branches</vt:lpstr>
      <vt:lpstr>Communicates with Bishops’ Storehouse</vt:lpstr>
      <vt:lpstr>Organizes In-Stake Communications</vt:lpstr>
      <vt:lpstr>Maintains Emergency Contact Information</vt:lpstr>
      <vt:lpstr>Uses personal radio equipment</vt:lpstr>
      <vt:lpstr>There is no such thing as a team of one!</vt:lpstr>
      <vt:lpstr>Identify All Radio Operators</vt:lpstr>
      <vt:lpstr>Meet Regularly with ERC Operators</vt:lpstr>
      <vt:lpstr>Attend Monthly Training Meetings </vt:lpstr>
      <vt:lpstr>Participate in Weekly Radio Nets</vt:lpstr>
      <vt:lpstr>ERC Website</vt:lpstr>
      <vt:lpstr>In An Emergency…</vt:lpstr>
      <vt:lpstr>In An Emergency…</vt:lpstr>
      <vt:lpstr>Key points to remember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dc:creator>
  <cp:lastModifiedBy>Smith, Todd</cp:lastModifiedBy>
  <cp:revision>106</cp:revision>
  <dcterms:created xsi:type="dcterms:W3CDTF">2012-12-03T01:13:12Z</dcterms:created>
  <dcterms:modified xsi:type="dcterms:W3CDTF">2016-04-19T16:44:43Z</dcterms:modified>
</cp:coreProperties>
</file>